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256" r:id="rId2"/>
    <p:sldId id="260" r:id="rId3"/>
    <p:sldId id="273" r:id="rId4"/>
    <p:sldId id="280" r:id="rId5"/>
    <p:sldId id="285" r:id="rId6"/>
    <p:sldId id="281" r:id="rId7"/>
    <p:sldId id="258" r:id="rId8"/>
    <p:sldId id="257" r:id="rId9"/>
    <p:sldId id="278" r:id="rId10"/>
    <p:sldId id="283" r:id="rId11"/>
    <p:sldId id="282" r:id="rId12"/>
    <p:sldId id="271" r:id="rId13"/>
    <p:sldId id="268" r:id="rId14"/>
    <p:sldId id="274" r:id="rId15"/>
    <p:sldId id="276" r:id="rId16"/>
    <p:sldId id="264" r:id="rId17"/>
    <p:sldId id="261" r:id="rId18"/>
    <p:sldId id="270" r:id="rId19"/>
    <p:sldId id="284" r:id="rId20"/>
    <p:sldId id="286" r:id="rId21"/>
    <p:sldId id="262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B1EB22E-FD1B-428E-8940-D0AB564E38C8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0448DBF-8EFD-4882-974A-9CB441391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0ABEAD6-541C-4F63-BD6C-70F25B76CCC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 </a:t>
            </a:r>
            <a:endParaRPr lang="ru-RU" smtClean="0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1D59BB7-D20D-46EF-ABEC-7548FBD4B0E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3EC1C6-1C27-454A-B63B-6C81CAD7106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45C20-DFA0-451A-B6B0-CB5308C301F3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64AFBD-DF93-4D80-B481-ECB5B48130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DA3EF-8BE7-4444-80FF-FB9CD970EC5A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2967F-3E6E-4B3E-9EAC-8E87E57E7D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5C9D2-A1C4-4D2C-9396-782670DFE787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F7220-1769-4626-AEE2-F26AA13E9D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CF650-C3A7-40E4-AABA-DD2928669EC5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411531-067C-4848-9D22-429944AC73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E7AC0-3E98-4156-A959-CB958F6CEE22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B0999-3A79-4556-8D96-F4A20EFB22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26E23-A77C-487C-AD23-355A89A1C075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95B1B-8549-4CFF-B8E8-CB69CDE28A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181E1-278C-405C-B6D0-2A42BFFCFE81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4A1E7-A4E3-4E70-BD32-498597AF68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C0AB9-EB46-4265-AC71-0550C7396B88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0F13B-0624-4E9D-BD40-E929A289AD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57E02-D427-4F9D-AF19-F6799B635496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C22C8-C20F-4058-8509-CFB4A33517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7F594-6FEB-4B71-824F-C7B46E1D2738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A60ED-F4F5-4853-87FA-55BEFB7789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736AF-B594-4DD0-AEB0-ED7DE7CA85AD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ADE67-454C-437E-A583-5EA0A4CADC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5A8A8C7-8EAD-4E52-8229-167F13242434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3668010-6206-4A59-9298-B50244953F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3" r:id="rId4"/>
    <p:sldLayoutId id="2147483687" r:id="rId5"/>
    <p:sldLayoutId id="2147483682" r:id="rId6"/>
    <p:sldLayoutId id="2147483688" r:id="rId7"/>
    <p:sldLayoutId id="2147483689" r:id="rId8"/>
    <p:sldLayoutId id="2147483690" r:id="rId9"/>
    <p:sldLayoutId id="2147483681" r:id="rId10"/>
    <p:sldLayoutId id="214748369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4.pn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53;&#1086;&#1074;&#1072;&#1103;%20&#1087;&#1072;&#1087;&#1082;&#1072;\Track%20No03.mp3" TargetMode="Externa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3;&#1086;&#1074;&#1072;&#1103;%20&#1087;&#1072;&#1087;&#1082;&#1072;\&#1040;&#1091;&#1076;&#1080;&#1086;.wma" TargetMode="Externa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7.jpeg"/><Relationship Id="rId3" Type="http://schemas.openxmlformats.org/officeDocument/2006/relationships/image" Target="../media/image19.jpeg"/><Relationship Id="rId7" Type="http://schemas.openxmlformats.org/officeDocument/2006/relationships/image" Target="../media/image22.png"/><Relationship Id="rId12" Type="http://schemas.openxmlformats.org/officeDocument/2006/relationships/image" Target="../media/image26.png"/><Relationship Id="rId2" Type="http://schemas.openxmlformats.org/officeDocument/2006/relationships/image" Target="../media/image16.jpeg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17.png"/><Relationship Id="rId5" Type="http://schemas.openxmlformats.org/officeDocument/2006/relationships/image" Target="../media/image18.png"/><Relationship Id="rId15" Type="http://schemas.openxmlformats.org/officeDocument/2006/relationships/image" Target="../media/image29.jpe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Relationship Id="rId1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jpeg"/><Relationship Id="rId7" Type="http://schemas.openxmlformats.org/officeDocument/2006/relationships/image" Target="../media/image2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8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7.jpeg"/><Relationship Id="rId7" Type="http://schemas.openxmlformats.org/officeDocument/2006/relationships/image" Target="../media/image25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6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3.jpeg"/><Relationship Id="rId3" Type="http://schemas.openxmlformats.org/officeDocument/2006/relationships/image" Target="../media/image21.png"/><Relationship Id="rId7" Type="http://schemas.openxmlformats.org/officeDocument/2006/relationships/image" Target="../media/image28.png"/><Relationship Id="rId12" Type="http://schemas.openxmlformats.org/officeDocument/2006/relationships/image" Target="../media/image20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17.png"/><Relationship Id="rId5" Type="http://schemas.openxmlformats.org/officeDocument/2006/relationships/image" Target="../media/image30.png"/><Relationship Id="rId10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22.png"/><Relationship Id="rId1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428736"/>
            <a:ext cx="8429684" cy="207170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80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My house.</a:t>
            </a:r>
            <a:br>
              <a:rPr lang="en-US" sz="80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en-US" sz="80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My room.</a:t>
            </a:r>
            <a:r>
              <a:rPr lang="ru-RU" sz="80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8000" b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63" y="4572000"/>
            <a:ext cx="8458200" cy="1728788"/>
          </a:xfrm>
        </p:spPr>
        <p:txBody>
          <a:bodyPr>
            <a:normAutofit/>
          </a:bodyPr>
          <a:lstStyle/>
          <a:p>
            <a:pPr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Учитель английского языка</a:t>
            </a:r>
          </a:p>
          <a:p>
            <a:pPr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МБОУ СОШ №1 г.Энгельс</a:t>
            </a:r>
          </a:p>
          <a:p>
            <a:pPr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Перекупка Ирина Анатольевна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142875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800" b="1" i="1">
                <a:latin typeface="Calibri" pitchFamily="34" charset="0"/>
                <a:ea typeface="Calibri" pitchFamily="34" charset="0"/>
                <a:cs typeface="Times New Roman" pitchFamily="18" charset="0"/>
              </a:rPr>
              <a:t>Prepositions:</a:t>
            </a:r>
            <a:endParaRPr lang="ru-RU" sz="2800" b="1" i="1">
              <a:ea typeface="Calibri" pitchFamily="34" charset="0"/>
              <a:cs typeface="Arial" charset="0"/>
            </a:endParaRPr>
          </a:p>
        </p:txBody>
      </p:sp>
      <p:sp>
        <p:nvSpPr>
          <p:cNvPr id="24578" name="Прямоугольник 4"/>
          <p:cNvSpPr>
            <a:spLocks noChangeArrowheads="1"/>
          </p:cNvSpPr>
          <p:nvPr/>
        </p:nvSpPr>
        <p:spPr bwMode="auto">
          <a:xfrm>
            <a:off x="1357313" y="6143625"/>
            <a:ext cx="12080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0" hangingPunct="0"/>
            <a:r>
              <a:rPr lang="en-US" sz="2800">
                <a:solidFill>
                  <a:srgbClr val="000000"/>
                </a:solidFill>
                <a:latin typeface="Calibri" pitchFamily="34" charset="0"/>
              </a:rPr>
              <a:t>Behind</a:t>
            </a:r>
          </a:p>
        </p:txBody>
      </p:sp>
      <p:sp>
        <p:nvSpPr>
          <p:cNvPr id="24579" name="Прямоугольник 5"/>
          <p:cNvSpPr>
            <a:spLocks noChangeArrowheads="1"/>
          </p:cNvSpPr>
          <p:nvPr/>
        </p:nvSpPr>
        <p:spPr bwMode="auto">
          <a:xfrm>
            <a:off x="1000125" y="5572125"/>
            <a:ext cx="16494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0" hangingPunct="0"/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In front of</a:t>
            </a:r>
            <a:endParaRPr lang="ru-RU" sz="1600">
              <a:solidFill>
                <a:srgbClr val="000000"/>
              </a:solidFill>
              <a:ea typeface="Calibri" pitchFamily="34" charset="0"/>
              <a:cs typeface="Arial" charset="0"/>
            </a:endParaRPr>
          </a:p>
        </p:txBody>
      </p:sp>
      <p:sp>
        <p:nvSpPr>
          <p:cNvPr id="24580" name="Прямоугольник 6"/>
          <p:cNvSpPr>
            <a:spLocks noChangeArrowheads="1"/>
          </p:cNvSpPr>
          <p:nvPr/>
        </p:nvSpPr>
        <p:spPr bwMode="auto">
          <a:xfrm>
            <a:off x="1143000" y="4929188"/>
            <a:ext cx="1254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0" hangingPunct="0"/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Next to</a:t>
            </a:r>
            <a:endParaRPr lang="ru-RU" sz="1600">
              <a:solidFill>
                <a:srgbClr val="000000"/>
              </a:solidFill>
              <a:ea typeface="Calibri" pitchFamily="34" charset="0"/>
              <a:cs typeface="Arial" charset="0"/>
            </a:endParaRPr>
          </a:p>
        </p:txBody>
      </p:sp>
      <p:sp>
        <p:nvSpPr>
          <p:cNvPr id="24581" name="Прямоугольник 7"/>
          <p:cNvSpPr>
            <a:spLocks noChangeArrowheads="1"/>
          </p:cNvSpPr>
          <p:nvPr/>
        </p:nvSpPr>
        <p:spPr bwMode="auto">
          <a:xfrm>
            <a:off x="1214438" y="4286250"/>
            <a:ext cx="1096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0" hangingPunct="0"/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Under</a:t>
            </a:r>
            <a:endParaRPr lang="ru-RU" sz="1600">
              <a:solidFill>
                <a:srgbClr val="000000"/>
              </a:solidFill>
              <a:ea typeface="Calibri" pitchFamily="34" charset="0"/>
              <a:cs typeface="Arial" charset="0"/>
            </a:endParaRPr>
          </a:p>
        </p:txBody>
      </p:sp>
      <p:sp>
        <p:nvSpPr>
          <p:cNvPr id="24582" name="Прямоугольник 8"/>
          <p:cNvSpPr>
            <a:spLocks noChangeArrowheads="1"/>
          </p:cNvSpPr>
          <p:nvPr/>
        </p:nvSpPr>
        <p:spPr bwMode="auto">
          <a:xfrm>
            <a:off x="1428750" y="3786188"/>
            <a:ext cx="611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0" hangingPunct="0"/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On</a:t>
            </a:r>
            <a:endParaRPr lang="ru-RU" sz="1600">
              <a:solidFill>
                <a:srgbClr val="000000"/>
              </a:solidFill>
              <a:ea typeface="Calibri" pitchFamily="34" charset="0"/>
              <a:cs typeface="Arial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6357938" y="3286125"/>
            <a:ext cx="381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0" hangingPunct="0"/>
            <a:r>
              <a:rPr lang="ru-RU" sz="28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В</a:t>
            </a:r>
            <a:endParaRPr lang="ru-RU" sz="16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6215063" y="4429125"/>
            <a:ext cx="787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0" hangingPunct="0"/>
            <a:r>
              <a:rPr lang="ru-RU" sz="28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Под</a:t>
            </a:r>
            <a:endParaRPr lang="ru-RU" sz="16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5357813" y="5000625"/>
            <a:ext cx="2241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0" hangingPunct="0"/>
            <a:r>
              <a:rPr lang="ru-RU" sz="28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Рядом, около</a:t>
            </a:r>
            <a:endParaRPr lang="ru-RU" sz="16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5857875" y="5572125"/>
            <a:ext cx="1501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0" hangingPunct="0"/>
            <a:r>
              <a:rPr lang="ru-RU" sz="28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Впереди</a:t>
            </a:r>
            <a:endParaRPr lang="ru-RU" sz="16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5643563" y="614362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0" hangingPunct="0"/>
            <a:r>
              <a:rPr lang="ru-RU" sz="28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За, сзади, позади</a:t>
            </a:r>
            <a:endParaRPr lang="ru-RU" sz="16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6286500" y="3857625"/>
            <a:ext cx="581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0" hangingPunct="0"/>
            <a:r>
              <a:rPr lang="ru-RU" sz="28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На</a:t>
            </a:r>
            <a:endParaRPr lang="ru-RU" sz="16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4589" name="Прямоугольник 16"/>
          <p:cNvSpPr>
            <a:spLocks noChangeArrowheads="1"/>
          </p:cNvSpPr>
          <p:nvPr/>
        </p:nvSpPr>
        <p:spPr bwMode="auto">
          <a:xfrm>
            <a:off x="1428750" y="3286125"/>
            <a:ext cx="546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0" hangingPunct="0"/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In</a:t>
            </a:r>
            <a:endParaRPr lang="ru-RU" sz="1600">
              <a:solidFill>
                <a:srgbClr val="000000"/>
              </a:solidFill>
              <a:ea typeface="Calibri" pitchFamily="34" charset="0"/>
              <a:cs typeface="Arial" charset="0"/>
            </a:endParaRPr>
          </a:p>
        </p:txBody>
      </p:sp>
      <p:pic>
        <p:nvPicPr>
          <p:cNvPr id="24590" name="Рисунок 17" descr="1331038907_cardboard-box-icon-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285875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1" name="Рисунок 18" descr="mouse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85813" y="571500"/>
            <a:ext cx="6445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2" name="Рисунок 19" descr="mouse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286500" y="785813"/>
            <a:ext cx="64452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3" name="Рисунок 20" descr="mouse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286250" y="1714500"/>
            <a:ext cx="6445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4" name="Рисунок 21" descr="mouse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3357563" y="2000250"/>
            <a:ext cx="6445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5" name="Рисунок 23" descr="mouse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2143125" y="785813"/>
            <a:ext cx="64452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6" name="Рисунок 26" descr="1331038907_cardboard-box-icon-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1357313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7" name="Рисунок 28" descr="1331038907_cardboard-box-icon-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1285875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8" name="Рисунок 29" descr="1331038907_cardboard-box-icon-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88" y="928688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9" name="Рисунок 30" descr="1331038907_cardboard-box-icon-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1285875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0" name="Рисунок 31" descr="1331038907_cardboard-box-icon-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75" y="1357313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1" name="Рисунок 32" descr="mouse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786688" y="1785938"/>
            <a:ext cx="64452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602" name="Прямоугольник 33"/>
          <p:cNvSpPr>
            <a:spLocks noChangeArrowheads="1"/>
          </p:cNvSpPr>
          <p:nvPr/>
        </p:nvSpPr>
        <p:spPr bwMode="auto">
          <a:xfrm flipH="1">
            <a:off x="6143625" y="1785938"/>
            <a:ext cx="1214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en-US" sz="4000" b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In</a:t>
            </a:r>
            <a:endParaRPr lang="ru-RU" sz="4000" b="1">
              <a:solidFill>
                <a:srgbClr val="FF0000"/>
              </a:solidFill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4603" name="Прямоугольник 34"/>
          <p:cNvSpPr>
            <a:spLocks noChangeArrowheads="1"/>
          </p:cNvSpPr>
          <p:nvPr/>
        </p:nvSpPr>
        <p:spPr bwMode="auto">
          <a:xfrm>
            <a:off x="4429125" y="2214563"/>
            <a:ext cx="2571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ru-RU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en-US" sz="4000" b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Next to</a:t>
            </a:r>
            <a:endParaRPr lang="ru-RU" sz="4000" b="1">
              <a:solidFill>
                <a:srgbClr val="FF0000"/>
              </a:solidFill>
              <a:ea typeface="Calibri" pitchFamily="34" charset="0"/>
              <a:cs typeface="Arial" charset="0"/>
            </a:endParaRPr>
          </a:p>
        </p:txBody>
      </p:sp>
      <p:sp>
        <p:nvSpPr>
          <p:cNvPr id="24604" name="Прямоугольник 35"/>
          <p:cNvSpPr>
            <a:spLocks noChangeArrowheads="1"/>
          </p:cNvSpPr>
          <p:nvPr/>
        </p:nvSpPr>
        <p:spPr bwMode="auto">
          <a:xfrm>
            <a:off x="6715125" y="2571750"/>
            <a:ext cx="2428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n-US" sz="4000" b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In front of</a:t>
            </a:r>
            <a:endParaRPr lang="ru-RU" sz="4000" b="1">
              <a:solidFill>
                <a:srgbClr val="FF0000"/>
              </a:solidFill>
              <a:ea typeface="Calibri" pitchFamily="34" charset="0"/>
              <a:cs typeface="Arial" charset="0"/>
            </a:endParaRPr>
          </a:p>
        </p:txBody>
      </p:sp>
      <p:sp>
        <p:nvSpPr>
          <p:cNvPr id="24605" name="Прямоугольник 36"/>
          <p:cNvSpPr>
            <a:spLocks noChangeArrowheads="1"/>
          </p:cNvSpPr>
          <p:nvPr/>
        </p:nvSpPr>
        <p:spPr bwMode="auto">
          <a:xfrm>
            <a:off x="3000375" y="2714625"/>
            <a:ext cx="19573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n-US" sz="4000" b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Under</a:t>
            </a:r>
            <a:endParaRPr lang="ru-RU" sz="4000" b="1">
              <a:solidFill>
                <a:srgbClr val="FF0000"/>
              </a:solidFill>
              <a:ea typeface="Calibri" pitchFamily="34" charset="0"/>
              <a:cs typeface="Arial" charset="0"/>
            </a:endParaRPr>
          </a:p>
        </p:txBody>
      </p:sp>
      <p:sp>
        <p:nvSpPr>
          <p:cNvPr id="24606" name="Прямоугольник 38"/>
          <p:cNvSpPr>
            <a:spLocks noChangeArrowheads="1"/>
          </p:cNvSpPr>
          <p:nvPr/>
        </p:nvSpPr>
        <p:spPr bwMode="auto">
          <a:xfrm>
            <a:off x="1714500" y="2214563"/>
            <a:ext cx="3279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n-US" sz="4000" b="1">
                <a:solidFill>
                  <a:srgbClr val="FF0000"/>
                </a:solidFill>
                <a:latin typeface="Calibri" pitchFamily="34" charset="0"/>
              </a:rPr>
              <a:t>Behind</a:t>
            </a:r>
          </a:p>
        </p:txBody>
      </p:sp>
      <p:sp>
        <p:nvSpPr>
          <p:cNvPr id="24607" name="Прямоугольник 39"/>
          <p:cNvSpPr>
            <a:spLocks noChangeArrowheads="1"/>
          </p:cNvSpPr>
          <p:nvPr/>
        </p:nvSpPr>
        <p:spPr bwMode="auto">
          <a:xfrm>
            <a:off x="428625" y="2286000"/>
            <a:ext cx="1357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n-US" sz="4000" b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On</a:t>
            </a:r>
            <a:endParaRPr lang="ru-RU" sz="4000" b="1">
              <a:solidFill>
                <a:srgbClr val="FF0000"/>
              </a:solidFill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ChangeArrowheads="1"/>
          </p:cNvSpPr>
          <p:nvPr/>
        </p:nvSpPr>
        <p:spPr bwMode="auto">
          <a:xfrm>
            <a:off x="0" y="4149725"/>
            <a:ext cx="9144000" cy="6477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0" y="2060575"/>
            <a:ext cx="9144000" cy="79216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1484313"/>
            <a:ext cx="9396413" cy="48133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b="1" u="sng" smtClean="0"/>
              <a:t>Утверждение</a:t>
            </a:r>
          </a:p>
          <a:p>
            <a:pPr>
              <a:buFontTx/>
              <a:buNone/>
            </a:pPr>
            <a:r>
              <a:rPr lang="en-US" sz="4000" b="1" smtClean="0">
                <a:solidFill>
                  <a:srgbClr val="0000FF"/>
                </a:solidFill>
              </a:rPr>
              <a:t>There is</a:t>
            </a:r>
            <a:r>
              <a:rPr lang="en-US" sz="4000" b="1" smtClean="0"/>
              <a:t> +</a:t>
            </a:r>
            <a:r>
              <a:rPr lang="ru-RU" sz="4000" b="1" smtClean="0"/>
              <a:t> </a:t>
            </a:r>
            <a:r>
              <a:rPr lang="en-US" sz="4000" b="1" smtClean="0">
                <a:solidFill>
                  <a:srgbClr val="0000FF"/>
                </a:solidFill>
              </a:rPr>
              <a:t>a</a:t>
            </a:r>
            <a:r>
              <a:rPr lang="en-US" sz="4000" b="1" smtClean="0"/>
              <a:t> + </a:t>
            </a:r>
            <a:r>
              <a:rPr lang="ru-RU" sz="4000" b="1" smtClean="0">
                <a:solidFill>
                  <a:srgbClr val="0000FF"/>
                </a:solidFill>
              </a:rPr>
              <a:t>сущ. в ед. ч. </a:t>
            </a:r>
            <a:r>
              <a:rPr lang="en-US" sz="4000" b="1" smtClean="0"/>
              <a:t>+</a:t>
            </a:r>
            <a:r>
              <a:rPr lang="ru-RU" sz="4000" b="1" smtClean="0"/>
              <a:t> </a:t>
            </a:r>
            <a:r>
              <a:rPr lang="ru-RU" sz="4000" b="1" smtClean="0">
                <a:solidFill>
                  <a:srgbClr val="0000FF"/>
                </a:solidFill>
              </a:rPr>
              <a:t>место</a:t>
            </a:r>
            <a:r>
              <a:rPr lang="en-US" sz="4000" b="1" smtClean="0">
                <a:solidFill>
                  <a:srgbClr val="0000FF"/>
                </a:solidFill>
              </a:rPr>
              <a:t> </a:t>
            </a:r>
            <a:endParaRPr lang="ru-RU" b="1" i="1" smtClean="0"/>
          </a:p>
          <a:p>
            <a:pPr algn="ctr">
              <a:buFontTx/>
              <a:buNone/>
            </a:pPr>
            <a:r>
              <a:rPr lang="en-US" sz="3600" b="1" i="1" smtClean="0"/>
              <a:t>There is</a:t>
            </a:r>
            <a:r>
              <a:rPr lang="en-US" sz="3600" i="1" smtClean="0"/>
              <a:t> a kitchen in the house.</a:t>
            </a:r>
            <a:endParaRPr lang="ru-RU" sz="3600" i="1" smtClean="0"/>
          </a:p>
          <a:p>
            <a:pPr algn="ctr">
              <a:buFontTx/>
              <a:buNone/>
            </a:pPr>
            <a:endParaRPr lang="ru-RU" sz="3600" i="1" smtClean="0"/>
          </a:p>
          <a:p>
            <a:pPr>
              <a:buFontTx/>
              <a:buNone/>
            </a:pPr>
            <a:r>
              <a:rPr lang="en-US" sz="4000" b="1" smtClean="0">
                <a:solidFill>
                  <a:srgbClr val="FF0066"/>
                </a:solidFill>
              </a:rPr>
              <a:t>There are</a:t>
            </a:r>
            <a:r>
              <a:rPr lang="en-US" sz="4000" b="1" smtClean="0"/>
              <a:t> + </a:t>
            </a:r>
            <a:r>
              <a:rPr lang="ru-RU" sz="4000" b="1" smtClean="0">
                <a:solidFill>
                  <a:srgbClr val="FF0066"/>
                </a:solidFill>
              </a:rPr>
              <a:t>сущ. во мн. ч. </a:t>
            </a:r>
            <a:r>
              <a:rPr lang="en-US" sz="4000" b="1" smtClean="0"/>
              <a:t>+</a:t>
            </a:r>
            <a:r>
              <a:rPr lang="ru-RU" sz="4000" b="1" smtClean="0"/>
              <a:t> </a:t>
            </a:r>
            <a:r>
              <a:rPr lang="ru-RU" sz="4000" b="1" smtClean="0">
                <a:solidFill>
                  <a:srgbClr val="FF0066"/>
                </a:solidFill>
              </a:rPr>
              <a:t>место</a:t>
            </a:r>
            <a:endParaRPr lang="en-US" sz="4000" b="1" smtClean="0">
              <a:solidFill>
                <a:srgbClr val="FF0066"/>
              </a:solidFill>
            </a:endParaRPr>
          </a:p>
          <a:p>
            <a:pPr algn="ctr">
              <a:buFontTx/>
              <a:buNone/>
            </a:pPr>
            <a:r>
              <a:rPr lang="en-US" sz="3600" b="1" i="1" smtClean="0"/>
              <a:t>There are</a:t>
            </a:r>
            <a:r>
              <a:rPr lang="en-US" sz="3600" i="1" smtClean="0"/>
              <a:t> two armchairs in the room</a:t>
            </a:r>
            <a:r>
              <a:rPr lang="en-US" sz="3600" smtClean="0"/>
              <a:t>.</a:t>
            </a:r>
          </a:p>
          <a:p>
            <a:pPr>
              <a:buFontTx/>
              <a:buNone/>
            </a:pPr>
            <a:endParaRPr lang="ru-RU" sz="4800" smtClean="0">
              <a:solidFill>
                <a:srgbClr val="FF0066"/>
              </a:solidFill>
            </a:endParaRPr>
          </a:p>
        </p:txBody>
      </p:sp>
      <p:sp>
        <p:nvSpPr>
          <p:cNvPr id="113669" name="WordArt 5"/>
          <p:cNvSpPr>
            <a:spLocks noChangeArrowheads="1" noChangeShapeType="1" noTextEdit="1"/>
          </p:cNvSpPr>
          <p:nvPr/>
        </p:nvSpPr>
        <p:spPr bwMode="auto">
          <a:xfrm>
            <a:off x="900113" y="260350"/>
            <a:ext cx="7272337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There is/There are</a:t>
            </a:r>
            <a:endParaRPr lang="ru-RU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13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13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13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136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136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136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136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136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136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136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136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136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1136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136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136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8" grpId="0" build="p"/>
      <p:bldP spid="11366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Oval 10"/>
          <p:cNvSpPr>
            <a:spLocks noChangeArrowheads="1"/>
          </p:cNvSpPr>
          <p:nvPr/>
        </p:nvSpPr>
        <p:spPr bwMode="auto">
          <a:xfrm>
            <a:off x="4787900" y="333375"/>
            <a:ext cx="2663825" cy="936625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26626" name="Oval 9"/>
          <p:cNvSpPr>
            <a:spLocks noChangeArrowheads="1"/>
          </p:cNvSpPr>
          <p:nvPr/>
        </p:nvSpPr>
        <p:spPr bwMode="auto">
          <a:xfrm>
            <a:off x="1331913" y="333375"/>
            <a:ext cx="2592387" cy="936625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08550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214414" y="357166"/>
            <a:ext cx="7429552" cy="1112859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000" b="1" u="sng" dirty="0">
                <a:solidFill>
                  <a:srgbClr val="0000CC"/>
                </a:solidFill>
              </a:rPr>
              <a:t>there is</a:t>
            </a:r>
            <a:r>
              <a:rPr lang="en-US" sz="4000" b="1" dirty="0"/>
              <a:t>     or   </a:t>
            </a:r>
            <a:r>
              <a:rPr lang="en-US" sz="4000" b="1" u="sng" dirty="0">
                <a:solidFill>
                  <a:srgbClr val="FF0000"/>
                </a:solidFill>
              </a:rPr>
              <a:t>there are</a:t>
            </a:r>
            <a:endParaRPr lang="ru-RU" sz="4000" b="1" u="sng" dirty="0">
              <a:solidFill>
                <a:srgbClr val="FF0000"/>
              </a:solidFill>
            </a:endParaRPr>
          </a:p>
        </p:txBody>
      </p:sp>
      <p:sp>
        <p:nvSpPr>
          <p:cNvPr id="10855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0" y="1484313"/>
            <a:ext cx="9144000" cy="5373687"/>
          </a:xfrm>
        </p:spPr>
        <p:txBody>
          <a:bodyPr>
            <a:no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3200" b="1" dirty="0" smtClean="0">
                <a:solidFill>
                  <a:srgbClr val="0000CC"/>
                </a:solidFill>
              </a:rPr>
              <a:t>   1</a:t>
            </a:r>
            <a:r>
              <a:rPr lang="en-US" sz="3200" b="1" dirty="0">
                <a:solidFill>
                  <a:srgbClr val="0000CC"/>
                </a:solidFill>
              </a:rPr>
              <a:t>. There ____ one </a:t>
            </a:r>
            <a:r>
              <a:rPr lang="en-US" sz="3200" b="1" dirty="0" smtClean="0">
                <a:solidFill>
                  <a:srgbClr val="0000CC"/>
                </a:solidFill>
              </a:rPr>
              <a:t>table </a:t>
            </a:r>
            <a:r>
              <a:rPr lang="en-US" sz="3200" b="1" dirty="0">
                <a:solidFill>
                  <a:srgbClr val="0000CC"/>
                </a:solidFill>
              </a:rPr>
              <a:t>in the kitchen.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endParaRPr lang="en-US" sz="3200" b="1" dirty="0">
              <a:solidFill>
                <a:srgbClr val="0000CC"/>
              </a:solidFill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3200" b="1" dirty="0" smtClean="0">
                <a:solidFill>
                  <a:srgbClr val="663300"/>
                </a:solidFill>
              </a:rPr>
              <a:t>   2</a:t>
            </a:r>
            <a:r>
              <a:rPr lang="en-US" sz="3200" b="1" dirty="0">
                <a:solidFill>
                  <a:srgbClr val="663300"/>
                </a:solidFill>
              </a:rPr>
              <a:t>. There ____   </a:t>
            </a:r>
            <a:r>
              <a:rPr lang="en-US" sz="3200" b="1" dirty="0" smtClean="0">
                <a:solidFill>
                  <a:srgbClr val="663300"/>
                </a:solidFill>
              </a:rPr>
              <a:t>two shelves in </a:t>
            </a:r>
            <a:r>
              <a:rPr lang="en-US" sz="3200" b="1" dirty="0">
                <a:solidFill>
                  <a:srgbClr val="663300"/>
                </a:solidFill>
              </a:rPr>
              <a:t>my room.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3200" b="1" dirty="0">
                <a:solidFill>
                  <a:srgbClr val="000066"/>
                </a:solidFill>
              </a:rPr>
              <a:t>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3200" b="1" dirty="0" smtClean="0"/>
              <a:t>   3</a:t>
            </a:r>
            <a:r>
              <a:rPr lang="en-US" sz="3200" b="1" dirty="0"/>
              <a:t>. There </a:t>
            </a:r>
            <a:r>
              <a:rPr lang="en-US" sz="3200" b="1" dirty="0" smtClean="0"/>
              <a:t>____two armchairs </a:t>
            </a:r>
            <a:r>
              <a:rPr lang="en-US" sz="3200" b="1" dirty="0"/>
              <a:t>in </a:t>
            </a:r>
            <a:r>
              <a:rPr lang="en-US" sz="3200" b="1" dirty="0" smtClean="0"/>
              <a:t>the living room. </a:t>
            </a:r>
            <a:endParaRPr lang="en-US" sz="3200" b="1" dirty="0"/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endParaRPr lang="en-US" sz="3200" b="1" dirty="0"/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3200" b="1" dirty="0" smtClean="0">
                <a:solidFill>
                  <a:srgbClr val="660066"/>
                </a:solidFill>
              </a:rPr>
              <a:t>   4</a:t>
            </a:r>
            <a:r>
              <a:rPr lang="en-US" sz="3200" b="1" dirty="0">
                <a:solidFill>
                  <a:srgbClr val="660066"/>
                </a:solidFill>
              </a:rPr>
              <a:t>. There  ____ a big </a:t>
            </a:r>
            <a:r>
              <a:rPr lang="en-US" sz="3200" b="1" dirty="0" smtClean="0">
                <a:solidFill>
                  <a:srgbClr val="660066"/>
                </a:solidFill>
              </a:rPr>
              <a:t>fridge in </a:t>
            </a:r>
            <a:r>
              <a:rPr lang="en-US" sz="3200" b="1" dirty="0">
                <a:solidFill>
                  <a:srgbClr val="660066"/>
                </a:solidFill>
              </a:rPr>
              <a:t>the </a:t>
            </a:r>
            <a:r>
              <a:rPr lang="en-US" sz="3200" b="1" dirty="0" smtClean="0">
                <a:solidFill>
                  <a:srgbClr val="660066"/>
                </a:solidFill>
              </a:rPr>
              <a:t>kitchen.</a:t>
            </a:r>
            <a:endParaRPr lang="en-US" sz="3200" b="1" dirty="0">
              <a:solidFill>
                <a:srgbClr val="660066"/>
              </a:solidFill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3200" b="1" dirty="0">
                <a:solidFill>
                  <a:srgbClr val="0000CC"/>
                </a:solidFill>
              </a:rPr>
              <a:t>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3200" b="1" dirty="0" smtClean="0">
                <a:solidFill>
                  <a:srgbClr val="990000"/>
                </a:solidFill>
              </a:rPr>
              <a:t>   5</a:t>
            </a:r>
            <a:r>
              <a:rPr lang="en-US" sz="3200" b="1" dirty="0">
                <a:solidFill>
                  <a:srgbClr val="990000"/>
                </a:solidFill>
              </a:rPr>
              <a:t>. There ____ two bathrooms in the house.</a:t>
            </a:r>
            <a:r>
              <a:rPr lang="en-US" sz="3200" b="1" dirty="0"/>
              <a:t>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3200" b="1" dirty="0"/>
          </a:p>
        </p:txBody>
      </p:sp>
      <p:sp>
        <p:nvSpPr>
          <p:cNvPr id="108555" name="WordArt 11"/>
          <p:cNvSpPr>
            <a:spLocks noChangeArrowheads="1" noChangeShapeType="1" noTextEdit="1"/>
          </p:cNvSpPr>
          <p:nvPr/>
        </p:nvSpPr>
        <p:spPr bwMode="auto">
          <a:xfrm>
            <a:off x="7596188" y="188913"/>
            <a:ext cx="64770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Arial"/>
                <a:cs typeface="Arial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dirty="0" smtClean="0"/>
              <a:t>Let’s sing and dance</a:t>
            </a:r>
            <a:endParaRPr lang="ru-RU" b="1" dirty="0"/>
          </a:p>
        </p:txBody>
      </p:sp>
      <p:sp>
        <p:nvSpPr>
          <p:cNvPr id="27650" name="Прямоугольник 8"/>
          <p:cNvSpPr>
            <a:spLocks noChangeArrowheads="1"/>
          </p:cNvSpPr>
          <p:nvPr/>
        </p:nvSpPr>
        <p:spPr bwMode="auto">
          <a:xfrm>
            <a:off x="1428750" y="1143000"/>
            <a:ext cx="6572250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>
                <a:solidFill>
                  <a:srgbClr val="0000FF"/>
                </a:solidFill>
                <a:latin typeface="Franklin Gothic Book" pitchFamily="34" charset="0"/>
              </a:rPr>
              <a:t>Hands up!</a:t>
            </a:r>
            <a:endParaRPr lang="ru-RU" sz="3200" b="1">
              <a:solidFill>
                <a:srgbClr val="0000FF"/>
              </a:solidFill>
              <a:latin typeface="Franklin Gothic Book" pitchFamily="34" charset="0"/>
            </a:endParaRPr>
          </a:p>
          <a:p>
            <a:pPr algn="ctr"/>
            <a:r>
              <a:rPr lang="en-US" sz="3200" b="1">
                <a:solidFill>
                  <a:srgbClr val="0000FF"/>
                </a:solidFill>
                <a:latin typeface="Franklin Gothic Book" pitchFamily="34" charset="0"/>
              </a:rPr>
              <a:t> Hands down!</a:t>
            </a:r>
          </a:p>
          <a:p>
            <a:pPr algn="ctr"/>
            <a:r>
              <a:rPr lang="en-US" sz="3200" b="1">
                <a:solidFill>
                  <a:srgbClr val="0000FF"/>
                </a:solidFill>
                <a:latin typeface="Franklin Gothic Book" pitchFamily="34" charset="0"/>
              </a:rPr>
              <a:t>Hands on hips </a:t>
            </a:r>
            <a:endParaRPr lang="ru-RU" sz="3200" b="1">
              <a:solidFill>
                <a:srgbClr val="0000FF"/>
              </a:solidFill>
              <a:latin typeface="Franklin Gothic Book" pitchFamily="34" charset="0"/>
            </a:endParaRPr>
          </a:p>
          <a:p>
            <a:pPr algn="ctr"/>
            <a:r>
              <a:rPr lang="en-US" sz="3200" b="1">
                <a:solidFill>
                  <a:srgbClr val="0000FF"/>
                </a:solidFill>
                <a:latin typeface="Franklin Gothic Book" pitchFamily="34" charset="0"/>
              </a:rPr>
              <a:t>Sit down!</a:t>
            </a:r>
          </a:p>
          <a:p>
            <a:pPr algn="ctr"/>
            <a:r>
              <a:rPr lang="en-US" sz="3200" b="1">
                <a:solidFill>
                  <a:srgbClr val="0000FF"/>
                </a:solidFill>
                <a:latin typeface="Franklin Gothic Book" pitchFamily="34" charset="0"/>
              </a:rPr>
              <a:t>Hands up! </a:t>
            </a:r>
            <a:endParaRPr lang="ru-RU" sz="3200" b="1">
              <a:solidFill>
                <a:srgbClr val="0000FF"/>
              </a:solidFill>
              <a:latin typeface="Franklin Gothic Book" pitchFamily="34" charset="0"/>
            </a:endParaRPr>
          </a:p>
          <a:p>
            <a:pPr algn="ctr"/>
            <a:r>
              <a:rPr lang="en-US" sz="3200" b="1">
                <a:solidFill>
                  <a:srgbClr val="0000FF"/>
                </a:solidFill>
                <a:latin typeface="Franklin Gothic Book" pitchFamily="34" charset="0"/>
              </a:rPr>
              <a:t>To the sides!</a:t>
            </a:r>
          </a:p>
          <a:p>
            <a:pPr algn="ctr"/>
            <a:r>
              <a:rPr lang="en-US" sz="3200" b="1">
                <a:solidFill>
                  <a:srgbClr val="0000FF"/>
                </a:solidFill>
                <a:latin typeface="Franklin Gothic Book" pitchFamily="34" charset="0"/>
              </a:rPr>
              <a:t>Bend left! </a:t>
            </a:r>
            <a:endParaRPr lang="ru-RU" sz="3200" b="1">
              <a:solidFill>
                <a:srgbClr val="0000FF"/>
              </a:solidFill>
              <a:latin typeface="Franklin Gothic Book" pitchFamily="34" charset="0"/>
            </a:endParaRPr>
          </a:p>
          <a:p>
            <a:pPr algn="ctr"/>
            <a:r>
              <a:rPr lang="en-US" sz="3200" b="1">
                <a:solidFill>
                  <a:srgbClr val="0000FF"/>
                </a:solidFill>
                <a:latin typeface="Franklin Gothic Book" pitchFamily="34" charset="0"/>
              </a:rPr>
              <a:t>Bend right! </a:t>
            </a:r>
          </a:p>
          <a:p>
            <a:pPr algn="ctr"/>
            <a:r>
              <a:rPr lang="en-US" sz="3200" b="1">
                <a:solidFill>
                  <a:srgbClr val="0000FF"/>
                </a:solidFill>
                <a:latin typeface="Franklin Gothic Book" pitchFamily="34" charset="0"/>
              </a:rPr>
              <a:t>One, two, tree, hop! </a:t>
            </a:r>
            <a:endParaRPr lang="ru-RU" sz="3200" b="1">
              <a:solidFill>
                <a:srgbClr val="0000FF"/>
              </a:solidFill>
              <a:latin typeface="Franklin Gothic Book" pitchFamily="34" charset="0"/>
            </a:endParaRPr>
          </a:p>
          <a:p>
            <a:pPr algn="ctr"/>
            <a:r>
              <a:rPr lang="en-US" sz="3200" b="1">
                <a:solidFill>
                  <a:srgbClr val="0000FF"/>
                </a:solidFill>
                <a:latin typeface="Franklin Gothic Book" pitchFamily="34" charset="0"/>
              </a:rPr>
              <a:t>One, two, three, stop!</a:t>
            </a:r>
          </a:p>
          <a:p>
            <a:pPr algn="ctr"/>
            <a:r>
              <a:rPr lang="en-US" sz="3200" b="1">
                <a:solidFill>
                  <a:srgbClr val="0000FF"/>
                </a:solidFill>
                <a:latin typeface="Franklin Gothic Book" pitchFamily="34" charset="0"/>
              </a:rPr>
              <a:t>Stand still and sit down!</a:t>
            </a:r>
            <a:endParaRPr lang="ru-RU" sz="3200" b="1">
              <a:solidFill>
                <a:srgbClr val="0000FF"/>
              </a:solidFill>
              <a:latin typeface="Franklin Gothic Book" pitchFamily="34" charset="0"/>
            </a:endParaRPr>
          </a:p>
        </p:txBody>
      </p:sp>
      <p:sp>
        <p:nvSpPr>
          <p:cNvPr id="27651" name="Содержимое 6"/>
          <p:cNvSpPr>
            <a:spLocks noGrp="1"/>
          </p:cNvSpPr>
          <p:nvPr>
            <p:ph idx="1"/>
          </p:nvPr>
        </p:nvSpPr>
        <p:spPr>
          <a:xfrm>
            <a:off x="304800" y="1554163"/>
            <a:ext cx="409575" cy="4525962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00010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Look, read and </a:t>
            </a:r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underline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5" descr="комната 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410" t="2459" r="3593" b="1660"/>
          <a:stretch>
            <a:fillRect/>
          </a:stretch>
        </p:blipFill>
        <p:spPr>
          <a:xfrm>
            <a:off x="214282" y="1000108"/>
            <a:ext cx="4924288" cy="5500726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214938" y="571500"/>
            <a:ext cx="5265737" cy="6740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2400" dirty="0">
                <a:latin typeface="+mn-lt"/>
              </a:rPr>
              <a:t>There 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is/are</a:t>
            </a:r>
            <a:r>
              <a:rPr lang="en-US" sz="2400" dirty="0">
                <a:latin typeface="+mn-lt"/>
              </a:rPr>
              <a:t> one shelf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</a:rPr>
              <a:t>on/in</a:t>
            </a:r>
            <a:r>
              <a:rPr lang="en-US" sz="2400" dirty="0">
                <a:latin typeface="+mn-lt"/>
              </a:rPr>
              <a:t> the room.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</a:rPr>
              <a:t>2. There 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is/are</a:t>
            </a:r>
            <a:r>
              <a:rPr lang="en-US" sz="2400" dirty="0">
                <a:latin typeface="+mn-lt"/>
              </a:rPr>
              <a:t> an armchair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in front of/behind </a:t>
            </a:r>
            <a:r>
              <a:rPr lang="en-US" sz="2400" dirty="0">
                <a:latin typeface="+mn-lt"/>
              </a:rPr>
              <a:t>the table.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</a:rPr>
              <a:t>3. There 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is/are</a:t>
            </a:r>
            <a:r>
              <a:rPr lang="en-US" sz="2400" dirty="0">
                <a:latin typeface="+mn-lt"/>
              </a:rPr>
              <a:t> a TV 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next to/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</a:rPr>
              <a:t>in front of</a:t>
            </a:r>
            <a:r>
              <a:rPr lang="en-US" sz="2400" dirty="0">
                <a:latin typeface="+mn-lt"/>
              </a:rPr>
              <a:t> the bed.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</a:rPr>
              <a:t>4. There 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is/are</a:t>
            </a:r>
            <a:r>
              <a:rPr lang="en-US" sz="2400" dirty="0">
                <a:latin typeface="+mn-lt"/>
              </a:rPr>
              <a:t> flowers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on/in</a:t>
            </a:r>
            <a:r>
              <a:rPr lang="en-US" sz="2400" dirty="0">
                <a:latin typeface="+mn-lt"/>
              </a:rPr>
              <a:t> the vase.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</a:rPr>
              <a:t>5. There 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is/are</a:t>
            </a:r>
            <a:r>
              <a:rPr lang="en-US" sz="2400" dirty="0">
                <a:latin typeface="+mn-lt"/>
              </a:rPr>
              <a:t> one bed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</a:rPr>
              <a:t> in/on </a:t>
            </a:r>
            <a:r>
              <a:rPr lang="en-US" sz="2400" dirty="0">
                <a:latin typeface="+mn-lt"/>
              </a:rPr>
              <a:t>the living room.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</a:rPr>
              <a:t>6. There 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is/are</a:t>
            </a:r>
            <a:r>
              <a:rPr lang="en-US" sz="2400" dirty="0">
                <a:latin typeface="+mn-lt"/>
              </a:rPr>
              <a:t> two mice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</a:rPr>
              <a:t>on/under</a:t>
            </a:r>
            <a:r>
              <a:rPr lang="en-US" sz="2400" dirty="0">
                <a:latin typeface="+mn-lt"/>
              </a:rPr>
              <a:t> the bed.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</a:endParaRPr>
          </a:p>
        </p:txBody>
      </p:sp>
      <p:pic>
        <p:nvPicPr>
          <p:cNvPr id="28676" name="Рисунок 5" descr="mouse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000125" y="1857375"/>
            <a:ext cx="6445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Рисунок 6" descr="mouse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571625" y="1714500"/>
            <a:ext cx="6445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00010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Look, read and </a:t>
            </a:r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underline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5" descr="комната 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410" t="2459" r="3593" b="1660"/>
          <a:stretch>
            <a:fillRect/>
          </a:stretch>
        </p:blipFill>
        <p:spPr>
          <a:xfrm>
            <a:off x="214282" y="1000108"/>
            <a:ext cx="4924288" cy="5500726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214938" y="571500"/>
            <a:ext cx="5265737" cy="6740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2400" dirty="0">
                <a:latin typeface="+mn-lt"/>
              </a:rPr>
              <a:t>There 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is</a:t>
            </a:r>
            <a:r>
              <a:rPr lang="en-US" sz="2400" dirty="0">
                <a:latin typeface="+mn-lt"/>
              </a:rPr>
              <a:t> one shelf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</a:rPr>
              <a:t>in</a:t>
            </a:r>
            <a:r>
              <a:rPr lang="en-US" sz="2400" dirty="0">
                <a:latin typeface="+mn-lt"/>
              </a:rPr>
              <a:t> the room.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</a:rPr>
              <a:t>2. There 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is</a:t>
            </a:r>
            <a:r>
              <a:rPr lang="en-US" sz="2400" dirty="0">
                <a:latin typeface="+mn-lt"/>
              </a:rPr>
              <a:t> an armchair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in front of </a:t>
            </a:r>
            <a:r>
              <a:rPr lang="en-US" sz="2400" dirty="0">
                <a:latin typeface="+mn-lt"/>
              </a:rPr>
              <a:t>the table.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</a:rPr>
              <a:t>3. There 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is</a:t>
            </a:r>
            <a:r>
              <a:rPr lang="en-US" sz="2400" dirty="0">
                <a:latin typeface="+mn-lt"/>
              </a:rPr>
              <a:t> a TV 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next to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</a:rPr>
              <a:t> the bed.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</a:rPr>
              <a:t>4. There 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are</a:t>
            </a:r>
            <a:r>
              <a:rPr lang="en-US" sz="2400" dirty="0">
                <a:latin typeface="+mn-lt"/>
              </a:rPr>
              <a:t> flowers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in</a:t>
            </a:r>
            <a:r>
              <a:rPr lang="en-US" sz="2400" dirty="0">
                <a:latin typeface="+mn-lt"/>
              </a:rPr>
              <a:t> the vase.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</a:rPr>
              <a:t>5. There 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is</a:t>
            </a:r>
            <a:r>
              <a:rPr lang="en-US" sz="2400" dirty="0">
                <a:latin typeface="+mn-lt"/>
              </a:rPr>
              <a:t> one bed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</a:rPr>
              <a:t> in </a:t>
            </a:r>
            <a:r>
              <a:rPr lang="en-US" sz="2400" dirty="0">
                <a:latin typeface="+mn-lt"/>
              </a:rPr>
              <a:t>the living room.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</a:rPr>
              <a:t>6. There 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are</a:t>
            </a:r>
            <a:r>
              <a:rPr lang="en-US" sz="2400" dirty="0">
                <a:latin typeface="+mn-lt"/>
              </a:rPr>
              <a:t> two mice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</a:rPr>
              <a:t>on</a:t>
            </a:r>
            <a:r>
              <a:rPr lang="en-US" sz="2400" dirty="0">
                <a:latin typeface="+mn-lt"/>
              </a:rPr>
              <a:t> the bed.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</a:endParaRPr>
          </a:p>
        </p:txBody>
      </p:sp>
      <p:pic>
        <p:nvPicPr>
          <p:cNvPr id="29700" name="Рисунок 5" descr="mouse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000125" y="1857375"/>
            <a:ext cx="6445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Рисунок 6" descr="mouse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571625" y="1714500"/>
            <a:ext cx="6445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 Larry’s bedroom </a:t>
            </a:r>
            <a:endParaRPr lang="ru-RU" dirty="0"/>
          </a:p>
        </p:txBody>
      </p:sp>
      <p:pic>
        <p:nvPicPr>
          <p:cNvPr id="30722" name="Содержимое 3" descr="190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14475" y="1868488"/>
            <a:ext cx="6267450" cy="389572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 letter from </a:t>
            </a:r>
            <a:r>
              <a:rPr lang="en-US" dirty="0" err="1" smtClean="0"/>
              <a:t>larry</a:t>
            </a:r>
            <a:endParaRPr lang="ru-RU" dirty="0"/>
          </a:p>
        </p:txBody>
      </p:sp>
      <p:sp>
        <p:nvSpPr>
          <p:cNvPr id="31746" name="Rectangle 1"/>
          <p:cNvSpPr>
            <a:spLocks noChangeArrowheads="1"/>
          </p:cNvSpPr>
          <p:nvPr/>
        </p:nvSpPr>
        <p:spPr bwMode="auto">
          <a:xfrm>
            <a:off x="142875" y="1533525"/>
            <a:ext cx="878681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en-US" sz="4000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Hi,</a:t>
            </a:r>
          </a:p>
          <a:p>
            <a:pPr algn="just"/>
            <a:r>
              <a:rPr lang="en-US" sz="4000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This is my                 . It’s blue. There is</a:t>
            </a:r>
          </a:p>
          <a:p>
            <a:pPr algn="just"/>
            <a:r>
              <a:rPr lang="en-US" sz="4000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a chair and a desk. A </a:t>
            </a:r>
            <a:r>
              <a:rPr lang="ru-RU" sz="4000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</a:t>
            </a:r>
            <a:r>
              <a:rPr lang="en-US" sz="4000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is on the desk. </a:t>
            </a:r>
            <a:r>
              <a:rPr lang="en-US" sz="4000" i="1">
                <a:latin typeface="Calibri" pitchFamily="34" charset="0"/>
                <a:ea typeface="Calibri" pitchFamily="34" charset="0"/>
                <a:cs typeface="Times New Roman" pitchFamily="18" charset="0"/>
              </a:rPr>
              <a:t>There </a:t>
            </a:r>
            <a:r>
              <a:rPr lang="en-US" sz="4000" i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is a </a:t>
            </a:r>
            <a:r>
              <a:rPr lang="ru-RU" sz="40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lang="en-US" sz="40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next to the</a:t>
            </a:r>
            <a:r>
              <a:rPr lang="ru-RU" sz="4000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lang="en-US" sz="4000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. There’s a</a:t>
            </a:r>
            <a:r>
              <a:rPr lang="ru-RU" sz="4000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en-US" sz="4000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000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lang="en-US" sz="4000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in front </a:t>
            </a:r>
            <a:r>
              <a:rPr lang="ru-RU" sz="4000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of the desk. I like my room.</a:t>
            </a:r>
          </a:p>
          <a:p>
            <a:pPr algn="just"/>
            <a:r>
              <a:rPr lang="en-US" sz="4000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Bye,</a:t>
            </a:r>
          </a:p>
          <a:p>
            <a:pPr algn="just"/>
            <a:r>
              <a:rPr lang="en-US" sz="4000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Larry .</a:t>
            </a:r>
            <a:endParaRPr lang="en-US" sz="6000" i="1" dirty="0">
              <a:ea typeface="Calibri" pitchFamily="34" charset="0"/>
              <a:cs typeface="Arial" charset="0"/>
            </a:endParaRPr>
          </a:p>
        </p:txBody>
      </p:sp>
      <p:pic>
        <p:nvPicPr>
          <p:cNvPr id="31747" name="Рисунок 4" descr="190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38" y="1714500"/>
            <a:ext cx="17859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Рисунок 6" descr="b100138657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5" y="2714625"/>
            <a:ext cx="1214438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2" descr="Books On Shelf Clip Ar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8352888" y="-26052463"/>
            <a:ext cx="28479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Рисунок 8" descr="books-on-shelf-md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13" y="3429000"/>
            <a:ext cx="10715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4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58063" y="3429000"/>
            <a:ext cx="135731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4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25" y="3857625"/>
            <a:ext cx="14287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12" descr="спальня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1143000"/>
            <a:ext cx="44767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18585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800" b="1" i="1" dirty="0" smtClean="0"/>
              <a:t>put the sentences in the right order. </a:t>
            </a:r>
            <a:br>
              <a:rPr lang="en-US" sz="2800" b="1" i="1" dirty="0" smtClean="0"/>
            </a:br>
            <a:r>
              <a:rPr lang="ru-RU" sz="2400" b="1" i="1" dirty="0" smtClean="0"/>
              <a:t>(Расставь предложения в нужном порядке ):</a:t>
            </a:r>
            <a:endParaRPr lang="ru-RU" sz="2800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00034" y="1857364"/>
            <a:ext cx="3929090" cy="6540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LULU’s bedroom </a:t>
            </a:r>
            <a:endParaRPr lang="ru-RU" sz="3600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3796" name="TextBox 7"/>
          <p:cNvSpPr txBox="1">
            <a:spLocks noChangeArrowheads="1"/>
          </p:cNvSpPr>
          <p:nvPr/>
        </p:nvSpPr>
        <p:spPr bwMode="auto">
          <a:xfrm>
            <a:off x="214313" y="4500563"/>
            <a:ext cx="8286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428625" y="4000500"/>
            <a:ext cx="8429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u="sng">
                <a:latin typeface="Franklin Gothic Book" pitchFamily="34" charset="0"/>
              </a:rPr>
              <a:t>There is a chair next to the desk .I like my room</a:t>
            </a:r>
            <a:r>
              <a:rPr lang="en-US" sz="3200" u="sng">
                <a:latin typeface="Franklin Gothic Book" pitchFamily="34" charset="0"/>
              </a:rPr>
              <a:t>.   </a:t>
            </a:r>
            <a:endParaRPr lang="ru-RU" sz="3200" u="sng">
              <a:latin typeface="Franklin Gothic Book" pitchFamily="34" charset="0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0" y="4643438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Franklin Gothic Book" pitchFamily="34" charset="0"/>
              </a:rPr>
              <a:t>       </a:t>
            </a:r>
            <a:r>
              <a:rPr lang="en-US" sz="2800" b="1" u="sng">
                <a:latin typeface="Franklin Gothic Book" pitchFamily="34" charset="0"/>
              </a:rPr>
              <a:t>This is  my room. It is pink. There is a bed in the room. </a:t>
            </a:r>
            <a:endParaRPr lang="ru-RU" sz="2800" b="1" u="sng">
              <a:latin typeface="Franklin Gothic Book" pitchFamily="34" charset="0"/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142875" y="5357813"/>
            <a:ext cx="85725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u="sng">
                <a:latin typeface="Franklin Gothic Book" pitchFamily="34" charset="0"/>
              </a:rPr>
              <a:t>   There is a desk in front of the bed. A computer is        on my desk. </a:t>
            </a:r>
            <a:endParaRPr lang="ru-RU" sz="2800" b="1" u="sng"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14 -0.03634 L -0.04514 -0.17291 " pathEditMode="relative" ptsTypes="AA">
                                      <p:cBhvr>
                                        <p:cTn id="6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75 -0.0875 L -0.03975 -0.17152 " pathEditMode="relative" ptsTypes="AA">
                                      <p:cBhvr>
                                        <p:cTn id="10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81 0.05302 L -0.03281 0.26297 " pathEditMode="relative" ptsTypes="AA">
                                      <p:cBhvr>
                                        <p:cTn id="14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rack No0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43938" y="6357938"/>
            <a:ext cx="500062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85918" y="571480"/>
            <a:ext cx="5643563" cy="54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3563" y="1452563"/>
            <a:ext cx="62388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857500"/>
            <a:ext cx="1714500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857224" y="428605"/>
            <a:ext cx="7572428" cy="1643074"/>
          </a:xfrm>
          <a:prstGeom prst="rect">
            <a:avLst/>
          </a:prstGeom>
          <a:noFill/>
        </p:spPr>
        <p:txBody>
          <a:bodyPr wrap="none">
            <a:prstTxWarp prst="textChevron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Lulu’s House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625" y="-39688"/>
          <a:ext cx="8215370" cy="68265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206"/>
                <a:gridCol w="2643206"/>
                <a:gridCol w="2928958"/>
              </a:tblGrid>
              <a:tr h="20717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4291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79" name="Рисунок 4"/>
          <p:cNvPicPr>
            <a:picLocks noChangeAspect="1" noChangeArrowheads="1"/>
          </p:cNvPicPr>
          <p:nvPr/>
        </p:nvPicPr>
        <p:blipFill>
          <a:blip r:embed="rId2"/>
          <a:srcRect l="28951" r="45538" b="10918"/>
          <a:stretch>
            <a:fillRect/>
          </a:stretch>
        </p:blipFill>
        <p:spPr bwMode="auto">
          <a:xfrm>
            <a:off x="571500" y="0"/>
            <a:ext cx="2357438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80" name="Рисунок 5"/>
          <p:cNvPicPr>
            <a:picLocks noChangeAspect="1" noChangeArrowheads="1"/>
          </p:cNvPicPr>
          <p:nvPr/>
        </p:nvPicPr>
        <p:blipFill>
          <a:blip r:embed="rId2"/>
          <a:srcRect l="52457" r="22034" b="3931"/>
          <a:stretch>
            <a:fillRect/>
          </a:stretch>
        </p:blipFill>
        <p:spPr bwMode="auto">
          <a:xfrm>
            <a:off x="3214688" y="0"/>
            <a:ext cx="2357437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81" name="Рисунок 6"/>
          <p:cNvPicPr>
            <a:picLocks noChangeAspect="1" noChangeArrowheads="1"/>
          </p:cNvPicPr>
          <p:nvPr/>
        </p:nvPicPr>
        <p:blipFill>
          <a:blip r:embed="rId2"/>
          <a:srcRect l="74527" b="5676"/>
          <a:stretch>
            <a:fillRect/>
          </a:stretch>
        </p:blipFill>
        <p:spPr bwMode="auto">
          <a:xfrm>
            <a:off x="5857875" y="0"/>
            <a:ext cx="2643188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1071546"/>
            <a:ext cx="5872178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Thank you for the work</a:t>
            </a:r>
            <a:endParaRPr lang="ru-RU" b="1" dirty="0"/>
          </a:p>
        </p:txBody>
      </p:sp>
      <p:pic>
        <p:nvPicPr>
          <p:cNvPr id="37890" name="Рисунок 3" descr="Koti8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5" y="2357438"/>
            <a:ext cx="3203575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2" descr="Cardboard Box Clip Ar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352888" y="-26052463"/>
            <a:ext cx="2857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 descr="Cardboard Box Clip Ar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352888" y="-26052463"/>
            <a:ext cx="2857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6" descr="Cardboard Box Clip Ar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352888" y="-26052463"/>
            <a:ext cx="2857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Group 2"/>
          <p:cNvGrpSpPr>
            <a:grpSpLocks/>
          </p:cNvGrpSpPr>
          <p:nvPr/>
        </p:nvGrpSpPr>
        <p:grpSpPr bwMode="auto">
          <a:xfrm>
            <a:off x="0" y="0"/>
            <a:ext cx="9144000" cy="6324600"/>
            <a:chOff x="0" y="0"/>
            <a:chExt cx="5760" cy="4320"/>
          </a:xfrm>
        </p:grpSpPr>
        <p:sp>
          <p:nvSpPr>
            <p:cNvPr id="1743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3504"/>
            </a:xfrm>
            <a:prstGeom prst="rect">
              <a:avLst/>
            </a:prstGeom>
            <a:gradFill rotWithShape="1">
              <a:gsLst>
                <a:gs pos="0">
                  <a:srgbClr val="66FFFF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Franklin Gothic Book" pitchFamily="34" charset="0"/>
              </a:endParaRPr>
            </a:p>
          </p:txBody>
        </p:sp>
        <p:sp>
          <p:nvSpPr>
            <p:cNvPr id="17436" name="Freeform 4"/>
            <p:cNvSpPr>
              <a:spLocks/>
            </p:cNvSpPr>
            <p:nvPr/>
          </p:nvSpPr>
          <p:spPr bwMode="auto">
            <a:xfrm>
              <a:off x="0" y="2360"/>
              <a:ext cx="5760" cy="1960"/>
            </a:xfrm>
            <a:custGeom>
              <a:avLst/>
              <a:gdLst>
                <a:gd name="T0" fmla="*/ 0 w 5760"/>
                <a:gd name="T1" fmla="*/ 856 h 1960"/>
                <a:gd name="T2" fmla="*/ 0 w 5760"/>
                <a:gd name="T3" fmla="*/ 1960 h 1960"/>
                <a:gd name="T4" fmla="*/ 5760 w 5760"/>
                <a:gd name="T5" fmla="*/ 1960 h 1960"/>
                <a:gd name="T6" fmla="*/ 5760 w 5760"/>
                <a:gd name="T7" fmla="*/ 184 h 1960"/>
                <a:gd name="T8" fmla="*/ 0 w 5760"/>
                <a:gd name="T9" fmla="*/ 856 h 1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0"/>
                <a:gd name="T16" fmla="*/ 0 h 1960"/>
                <a:gd name="T17" fmla="*/ 5760 w 5760"/>
                <a:gd name="T18" fmla="*/ 1960 h 1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0" h="1960">
                  <a:moveTo>
                    <a:pt x="0" y="856"/>
                  </a:moveTo>
                  <a:lnTo>
                    <a:pt x="0" y="1960"/>
                  </a:lnTo>
                  <a:lnTo>
                    <a:pt x="5760" y="1960"/>
                  </a:lnTo>
                  <a:lnTo>
                    <a:pt x="5760" y="184"/>
                  </a:lnTo>
                  <a:cubicBezTo>
                    <a:pt x="4800" y="0"/>
                    <a:pt x="1200" y="716"/>
                    <a:pt x="0" y="856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Franklin Gothic Book" pitchFamily="34" charset="0"/>
              </a:endParaRPr>
            </a:p>
          </p:txBody>
        </p:sp>
      </p:grpSp>
      <p:grpSp>
        <p:nvGrpSpPr>
          <p:cNvPr id="17410" name="Group 5"/>
          <p:cNvGrpSpPr>
            <a:grpSpLocks noChangeAspect="1"/>
          </p:cNvGrpSpPr>
          <p:nvPr/>
        </p:nvGrpSpPr>
        <p:grpSpPr bwMode="auto">
          <a:xfrm>
            <a:off x="7467600" y="76200"/>
            <a:ext cx="585788" cy="749300"/>
            <a:chOff x="4874" y="9414"/>
            <a:chExt cx="3927" cy="5040"/>
          </a:xfrm>
        </p:grpSpPr>
        <p:grpSp>
          <p:nvGrpSpPr>
            <p:cNvPr id="17424" name="Group 6"/>
            <p:cNvGrpSpPr>
              <a:grpSpLocks noChangeAspect="1"/>
            </p:cNvGrpSpPr>
            <p:nvPr/>
          </p:nvGrpSpPr>
          <p:grpSpPr bwMode="auto">
            <a:xfrm>
              <a:off x="4874" y="9594"/>
              <a:ext cx="3927" cy="4860"/>
              <a:chOff x="2630" y="6534"/>
              <a:chExt cx="3927" cy="4860"/>
            </a:xfrm>
          </p:grpSpPr>
          <p:grpSp>
            <p:nvGrpSpPr>
              <p:cNvPr id="17426" name="Group 7"/>
              <p:cNvGrpSpPr>
                <a:grpSpLocks noChangeAspect="1"/>
              </p:cNvGrpSpPr>
              <p:nvPr/>
            </p:nvGrpSpPr>
            <p:grpSpPr bwMode="auto">
              <a:xfrm>
                <a:off x="3191" y="7794"/>
                <a:ext cx="2618" cy="3600"/>
                <a:chOff x="3191" y="7794"/>
                <a:chExt cx="2618" cy="3600"/>
              </a:xfrm>
            </p:grpSpPr>
            <p:sp>
              <p:nvSpPr>
                <p:cNvPr id="17428" name="Rectangle 8" descr="Horizontal brick"/>
                <p:cNvSpPr>
                  <a:spLocks noChangeAspect="1" noChangeArrowheads="1"/>
                </p:cNvSpPr>
                <p:nvPr/>
              </p:nvSpPr>
              <p:spPr bwMode="auto">
                <a:xfrm>
                  <a:off x="3191" y="7794"/>
                  <a:ext cx="2618" cy="3600"/>
                </a:xfrm>
                <a:prstGeom prst="rect">
                  <a:avLst/>
                </a:prstGeom>
                <a:pattFill prst="horzBrick">
                  <a:fgClr>
                    <a:srgbClr val="CC3300"/>
                  </a:fgClr>
                  <a:bgClr>
                    <a:srgbClr val="990000"/>
                  </a:bgClr>
                </a:patt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  <p:sp>
              <p:nvSpPr>
                <p:cNvPr id="17429" name="Rectangle 9"/>
                <p:cNvSpPr>
                  <a:spLocks noChangeAspect="1" noChangeArrowheads="1"/>
                </p:cNvSpPr>
                <p:nvPr/>
              </p:nvSpPr>
              <p:spPr bwMode="auto">
                <a:xfrm>
                  <a:off x="3752" y="8154"/>
                  <a:ext cx="935" cy="360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00"/>
                    </a:gs>
                    <a:gs pos="50000">
                      <a:srgbClr val="800000"/>
                    </a:gs>
                    <a:gs pos="100000">
                      <a:srgbClr val="FFCC00"/>
                    </a:gs>
                  </a:gsLst>
                  <a:lin ang="5400000" scaled="1"/>
                </a:gra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  <p:sp>
              <p:nvSpPr>
                <p:cNvPr id="17430" name="Rectangle 10"/>
                <p:cNvSpPr>
                  <a:spLocks noChangeAspect="1" noChangeArrowheads="1"/>
                </p:cNvSpPr>
                <p:nvPr/>
              </p:nvSpPr>
              <p:spPr bwMode="auto">
                <a:xfrm>
                  <a:off x="4313" y="8694"/>
                  <a:ext cx="935" cy="360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00"/>
                    </a:gs>
                    <a:gs pos="50000">
                      <a:srgbClr val="800000"/>
                    </a:gs>
                    <a:gs pos="100000">
                      <a:srgbClr val="FFCC00"/>
                    </a:gs>
                  </a:gsLst>
                  <a:lin ang="5400000" scaled="1"/>
                </a:gra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  <p:sp>
              <p:nvSpPr>
                <p:cNvPr id="17431" name="Rectangle 11"/>
                <p:cNvSpPr>
                  <a:spLocks noChangeAspect="1" noChangeArrowheads="1"/>
                </p:cNvSpPr>
                <p:nvPr/>
              </p:nvSpPr>
              <p:spPr bwMode="auto">
                <a:xfrm>
                  <a:off x="3191" y="9414"/>
                  <a:ext cx="935" cy="360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00"/>
                    </a:gs>
                    <a:gs pos="50000">
                      <a:srgbClr val="800000"/>
                    </a:gs>
                    <a:gs pos="100000">
                      <a:srgbClr val="FFCC00"/>
                    </a:gs>
                  </a:gsLst>
                  <a:lin ang="5400000" scaled="1"/>
                </a:gra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  <p:sp>
              <p:nvSpPr>
                <p:cNvPr id="17432" name="Rectangle 12"/>
                <p:cNvSpPr>
                  <a:spLocks noChangeAspect="1" noChangeArrowheads="1"/>
                </p:cNvSpPr>
                <p:nvPr/>
              </p:nvSpPr>
              <p:spPr bwMode="auto">
                <a:xfrm>
                  <a:off x="3565" y="10134"/>
                  <a:ext cx="935" cy="360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00"/>
                    </a:gs>
                    <a:gs pos="50000">
                      <a:srgbClr val="800000"/>
                    </a:gs>
                    <a:gs pos="100000">
                      <a:srgbClr val="FFCC00"/>
                    </a:gs>
                  </a:gsLst>
                  <a:lin ang="5400000" scaled="1"/>
                </a:gra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  <p:sp>
              <p:nvSpPr>
                <p:cNvPr id="17433" name="Rectangle 13"/>
                <p:cNvSpPr>
                  <a:spLocks noChangeAspect="1" noChangeArrowheads="1"/>
                </p:cNvSpPr>
                <p:nvPr/>
              </p:nvSpPr>
              <p:spPr bwMode="auto">
                <a:xfrm>
                  <a:off x="4687" y="9594"/>
                  <a:ext cx="935" cy="360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00"/>
                    </a:gs>
                    <a:gs pos="50000">
                      <a:srgbClr val="800000"/>
                    </a:gs>
                    <a:gs pos="100000">
                      <a:srgbClr val="FFCC00"/>
                    </a:gs>
                  </a:gsLst>
                  <a:lin ang="5400000" scaled="1"/>
                </a:gra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  <p:sp>
              <p:nvSpPr>
                <p:cNvPr id="17434" name="Rectangle 14"/>
                <p:cNvSpPr>
                  <a:spLocks noChangeAspect="1" noChangeArrowheads="1"/>
                </p:cNvSpPr>
                <p:nvPr/>
              </p:nvSpPr>
              <p:spPr bwMode="auto">
                <a:xfrm>
                  <a:off x="4687" y="10674"/>
                  <a:ext cx="935" cy="360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00"/>
                    </a:gs>
                    <a:gs pos="50000">
                      <a:srgbClr val="CC6600"/>
                    </a:gs>
                    <a:gs pos="100000">
                      <a:srgbClr val="FFCC00"/>
                    </a:gs>
                  </a:gsLst>
                  <a:lin ang="5400000" scaled="1"/>
                </a:gra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</p:grpSp>
          <p:sp>
            <p:nvSpPr>
              <p:cNvPr id="17427" name="Rectangle 15" descr="Horizontal brick"/>
              <p:cNvSpPr>
                <a:spLocks noChangeAspect="1" noChangeArrowheads="1"/>
              </p:cNvSpPr>
              <p:nvPr/>
            </p:nvSpPr>
            <p:spPr bwMode="auto">
              <a:xfrm>
                <a:off x="2630" y="6534"/>
                <a:ext cx="3927" cy="1260"/>
              </a:xfrm>
              <a:prstGeom prst="rect">
                <a:avLst/>
              </a:prstGeom>
              <a:pattFill prst="horzBrick">
                <a:fgClr>
                  <a:srgbClr val="CC3300"/>
                </a:fgClr>
                <a:bgClr>
                  <a:srgbClr val="990000"/>
                </a:bgClr>
              </a:patt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</p:grpSp>
        <p:sp>
          <p:nvSpPr>
            <p:cNvPr id="17425" name="Rectangle 16"/>
            <p:cNvSpPr>
              <a:spLocks noChangeAspect="1" noChangeArrowheads="1"/>
            </p:cNvSpPr>
            <p:nvPr/>
          </p:nvSpPr>
          <p:spPr bwMode="auto">
            <a:xfrm>
              <a:off x="5639" y="9414"/>
              <a:ext cx="2244" cy="180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Franklin Gothic Book" pitchFamily="34" charset="0"/>
              </a:endParaRPr>
            </a:p>
          </p:txBody>
        </p:sp>
      </p:grpSp>
      <p:sp>
        <p:nvSpPr>
          <p:cNvPr id="17411" name="Rectangle 17"/>
          <p:cNvSpPr>
            <a:spLocks noChangeArrowheads="1"/>
          </p:cNvSpPr>
          <p:nvPr/>
        </p:nvSpPr>
        <p:spPr bwMode="auto">
          <a:xfrm>
            <a:off x="0" y="6500813"/>
            <a:ext cx="9144000" cy="357187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7412" name="Rectangle 18" descr="Horizontal brick"/>
          <p:cNvSpPr>
            <a:spLocks noChangeAspect="1" noChangeArrowheads="1"/>
          </p:cNvSpPr>
          <p:nvPr/>
        </p:nvSpPr>
        <p:spPr bwMode="auto">
          <a:xfrm>
            <a:off x="473075" y="1166813"/>
            <a:ext cx="8305800" cy="4419600"/>
          </a:xfrm>
          <a:prstGeom prst="rect">
            <a:avLst/>
          </a:prstGeom>
          <a:pattFill prst="horzBrick">
            <a:fgClr>
              <a:srgbClr val="FF6600"/>
            </a:fgClr>
            <a:bgClr>
              <a:srgbClr val="800000"/>
            </a:bgClr>
          </a:patt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7413" name="AutoShape 19" descr="Horizontal brick"/>
          <p:cNvSpPr>
            <a:spLocks noChangeArrowheads="1"/>
          </p:cNvSpPr>
          <p:nvPr/>
        </p:nvSpPr>
        <p:spPr bwMode="auto">
          <a:xfrm flipV="1">
            <a:off x="304800" y="152400"/>
            <a:ext cx="8610600" cy="1143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pattFill prst="horzBrick">
            <a:fgClr>
              <a:srgbClr val="990000"/>
            </a:fgClr>
            <a:bgClr>
              <a:srgbClr val="470000"/>
            </a:bgClr>
          </a:patt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7414" name="Rectangle 20"/>
          <p:cNvSpPr>
            <a:spLocks noChangeArrowheads="1"/>
          </p:cNvSpPr>
          <p:nvPr/>
        </p:nvSpPr>
        <p:spPr bwMode="auto">
          <a:xfrm>
            <a:off x="571500" y="1500188"/>
            <a:ext cx="2590800" cy="1905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7415" name="Rectangle 21"/>
          <p:cNvSpPr>
            <a:spLocks noChangeArrowheads="1"/>
          </p:cNvSpPr>
          <p:nvPr/>
        </p:nvSpPr>
        <p:spPr bwMode="auto">
          <a:xfrm>
            <a:off x="3286125" y="1500188"/>
            <a:ext cx="2590800" cy="1905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7416" name="Rectangle 22"/>
          <p:cNvSpPr>
            <a:spLocks noChangeArrowheads="1"/>
          </p:cNvSpPr>
          <p:nvPr/>
        </p:nvSpPr>
        <p:spPr bwMode="auto">
          <a:xfrm>
            <a:off x="6000750" y="1500188"/>
            <a:ext cx="2590800" cy="1905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latin typeface="Franklin Gothic Book" pitchFamily="34" charset="0"/>
            </a:endParaRPr>
          </a:p>
        </p:txBody>
      </p:sp>
      <p:sp>
        <p:nvSpPr>
          <p:cNvPr id="17417" name="Rectangle 23"/>
          <p:cNvSpPr>
            <a:spLocks noChangeArrowheads="1"/>
          </p:cNvSpPr>
          <p:nvPr/>
        </p:nvSpPr>
        <p:spPr bwMode="auto">
          <a:xfrm>
            <a:off x="571500" y="3571875"/>
            <a:ext cx="2719388" cy="1905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7418" name="Rectangle 24"/>
          <p:cNvSpPr>
            <a:spLocks noChangeArrowheads="1"/>
          </p:cNvSpPr>
          <p:nvPr/>
        </p:nvSpPr>
        <p:spPr bwMode="auto">
          <a:xfrm>
            <a:off x="3305175" y="3581400"/>
            <a:ext cx="2590800" cy="1905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7419" name="Rectangle 25"/>
          <p:cNvSpPr>
            <a:spLocks noChangeArrowheads="1"/>
          </p:cNvSpPr>
          <p:nvPr/>
        </p:nvSpPr>
        <p:spPr bwMode="auto">
          <a:xfrm>
            <a:off x="5972175" y="3581400"/>
            <a:ext cx="2590800" cy="1905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7420" name="Text Box 27"/>
          <p:cNvSpPr txBox="1">
            <a:spLocks noChangeArrowheads="1"/>
          </p:cNvSpPr>
          <p:nvPr/>
        </p:nvSpPr>
        <p:spPr bwMode="auto">
          <a:xfrm>
            <a:off x="685800" y="3551238"/>
            <a:ext cx="3600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latin typeface="Arial Rounded MT Bold" pitchFamily="34" charset="0"/>
              </a:rPr>
              <a:t>         </a:t>
            </a:r>
            <a:endParaRPr lang="en-US" sz="3200" b="1">
              <a:latin typeface="Arial Rounded MT Bold" pitchFamily="34" charset="0"/>
            </a:endParaRPr>
          </a:p>
        </p:txBody>
      </p:sp>
      <p:sp>
        <p:nvSpPr>
          <p:cNvPr id="17421" name="WordArt 30"/>
          <p:cNvSpPr>
            <a:spLocks noChangeArrowheads="1" noChangeShapeType="1" noTextEdit="1"/>
          </p:cNvSpPr>
          <p:nvPr/>
        </p:nvSpPr>
        <p:spPr bwMode="auto">
          <a:xfrm>
            <a:off x="1828800" y="457200"/>
            <a:ext cx="5486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Rounded MT Bold"/>
              </a:rPr>
              <a:t>HOUSE</a:t>
            </a:r>
            <a:endParaRPr lang="ru-RU" sz="3600" b="1" kern="1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1"/>
              </a:solidFill>
            </a:endParaRPr>
          </a:p>
        </p:txBody>
      </p:sp>
      <p:sp>
        <p:nvSpPr>
          <p:cNvPr id="17422" name="Line 32"/>
          <p:cNvSpPr>
            <a:spLocks noChangeShapeType="1"/>
          </p:cNvSpPr>
          <p:nvPr/>
        </p:nvSpPr>
        <p:spPr bwMode="auto">
          <a:xfrm>
            <a:off x="76200" y="6705600"/>
            <a:ext cx="9144000" cy="0"/>
          </a:xfrm>
          <a:prstGeom prst="line">
            <a:avLst/>
          </a:prstGeom>
          <a:noFill/>
          <a:ln w="76200">
            <a:solidFill>
              <a:schemeClr val="bg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69" name="WordArt 97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838200" y="4953000"/>
            <a:ext cx="1905000" cy="1143000"/>
          </a:xfrm>
          <a:prstGeom prst="rect">
            <a:avLst/>
          </a:prstGeom>
        </p:spPr>
        <p:txBody>
          <a:bodyPr wrap="none" fromWordArt="1">
            <a:prstTxWarp prst="textCurveDown">
              <a:avLst>
                <a:gd name="adj" fmla="val 43477"/>
              </a:avLst>
            </a:prstTxWarp>
          </a:bodyPr>
          <a:lstStyle/>
          <a:p>
            <a:pPr algn="ctr"/>
            <a:endParaRPr lang="ru-RU" sz="3600" b="1" kern="10">
              <a:ln w="2857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+mn-lt"/>
              <a:ea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7" descr="C:\Users\Admin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3857625"/>
            <a:ext cx="278606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18" descr="C:\Users\Admin\Desktop\Рисунок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1000125"/>
            <a:ext cx="264318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3857625"/>
            <a:ext cx="285750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00" y="3786188"/>
            <a:ext cx="2613025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6"/>
          <a:srcRect l="55396" t="16837" r="1210" b="49492"/>
          <a:stretch>
            <a:fillRect/>
          </a:stretch>
        </p:blipFill>
        <p:spPr bwMode="auto">
          <a:xfrm>
            <a:off x="6286500" y="1000125"/>
            <a:ext cx="264318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C:\Users\Учитель\Desktop\Квартира\givor.ru-00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785794"/>
            <a:ext cx="2975992" cy="242889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85813" y="642938"/>
            <a:ext cx="8112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latin typeface="Franklin Gothic Book" pitchFamily="34" charset="0"/>
              </a:rPr>
              <a:t>hall</a:t>
            </a:r>
            <a:endParaRPr lang="ru-RU" sz="3200" b="1">
              <a:solidFill>
                <a:srgbClr val="002060"/>
              </a:solidFill>
              <a:latin typeface="Franklin Gothic Book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714750" y="571500"/>
            <a:ext cx="2071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latin typeface="Franklin Gothic Book" pitchFamily="34" charset="0"/>
              </a:rPr>
              <a:t>kitchen</a:t>
            </a:r>
            <a:endParaRPr lang="ru-RU" sz="3200" b="1">
              <a:solidFill>
                <a:srgbClr val="002060"/>
              </a:solidFill>
              <a:latin typeface="Franklin Gothic Book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572250" y="571500"/>
            <a:ext cx="22145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latin typeface="Franklin Gothic Book" pitchFamily="34" charset="0"/>
              </a:rPr>
              <a:t>bathroom</a:t>
            </a:r>
            <a:endParaRPr lang="ru-RU" sz="3200" b="1">
              <a:solidFill>
                <a:srgbClr val="002060"/>
              </a:solidFill>
              <a:latin typeface="Franklin Gothic Book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71500" y="3429000"/>
            <a:ext cx="22145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latin typeface="Franklin Gothic Book" pitchFamily="34" charset="0"/>
              </a:rPr>
              <a:t>living room</a:t>
            </a:r>
            <a:endParaRPr lang="ru-RU" sz="3200" b="1">
              <a:solidFill>
                <a:srgbClr val="002060"/>
              </a:solidFill>
              <a:latin typeface="Franklin Gothic Book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571875" y="3429000"/>
            <a:ext cx="2571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latin typeface="Franklin Gothic Book" pitchFamily="34" charset="0"/>
              </a:rPr>
              <a:t>bedroom</a:t>
            </a:r>
            <a:endParaRPr lang="ru-RU" sz="3200" b="1">
              <a:solidFill>
                <a:srgbClr val="002060"/>
              </a:solidFill>
              <a:latin typeface="Franklin Gothic Book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500813" y="3357563"/>
            <a:ext cx="2143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latin typeface="Franklin Gothic Book" pitchFamily="34" charset="0"/>
              </a:rPr>
              <a:t>garden</a:t>
            </a:r>
            <a:endParaRPr lang="ru-RU" sz="3200" b="1">
              <a:solidFill>
                <a:srgbClr val="002060"/>
              </a:solidFill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TRUCK</a:t>
            </a:r>
            <a:endParaRPr lang="ru-RU" dirty="0"/>
          </a:p>
        </p:txBody>
      </p:sp>
      <p:grpSp>
        <p:nvGrpSpPr>
          <p:cNvPr id="19458" name="Группа 14"/>
          <p:cNvGrpSpPr>
            <a:grpSpLocks/>
          </p:cNvGrpSpPr>
          <p:nvPr/>
        </p:nvGrpSpPr>
        <p:grpSpPr bwMode="auto">
          <a:xfrm>
            <a:off x="0" y="1571625"/>
            <a:ext cx="9144000" cy="5818188"/>
            <a:chOff x="0" y="1039091"/>
            <a:chExt cx="9144000" cy="5818909"/>
          </a:xfrm>
        </p:grpSpPr>
        <p:pic>
          <p:nvPicPr>
            <p:cNvPr id="19465" name="Рисунок 6" descr="pick-up.jp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1039091"/>
              <a:ext cx="9144000" cy="5818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6" name="Picture 4" descr="http://www.overclockers.ua/cooler/thermalright-silver-arrow-archon/13-big-thermalright-silver-arrow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29058" y="1253405"/>
              <a:ext cx="1743068" cy="128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7" name="Picture 4" descr="http://www.overclockers.ua/cooler/thermalright-silver-arrow-archon/13-big-thermalright-silver-arrow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4282" y="5253933"/>
              <a:ext cx="1643074" cy="128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8" name="Picture 4" descr="http://www.overclockers.ua/cooler/thermalright-silver-arrow-archon/13-big-thermalright-silver-arrow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85720" y="2500306"/>
              <a:ext cx="1714512" cy="128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" name="Аудио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9429750" y="43576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Рисунок 6" descr="b1001386575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88" y="1857375"/>
            <a:ext cx="1785937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4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000250" y="1785938"/>
            <a:ext cx="1360488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4" descr="http://www.overclockers.ua/cooler/thermalright-silver-arrow-archon/13-big-thermalright-silver-arro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3000375"/>
            <a:ext cx="1743075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3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857500" y="2500313"/>
            <a:ext cx="23685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4" descr="http://www.overclockers.ua/cooler/thermalright-silver-arrow-archon/13-big-thermalright-silver-arro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75" y="3000375"/>
            <a:ext cx="1743075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8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Прямоугольник 16"/>
          <p:cNvSpPr>
            <a:spLocks noChangeArrowheads="1"/>
          </p:cNvSpPr>
          <p:nvPr/>
        </p:nvSpPr>
        <p:spPr bwMode="auto">
          <a:xfrm>
            <a:off x="571500" y="2857500"/>
            <a:ext cx="969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0482" name="Прямоугольник 19"/>
          <p:cNvSpPr>
            <a:spLocks noChangeArrowheads="1"/>
          </p:cNvSpPr>
          <p:nvPr/>
        </p:nvSpPr>
        <p:spPr bwMode="auto">
          <a:xfrm>
            <a:off x="500063" y="4500563"/>
            <a:ext cx="3476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0483" name="Прямоугольник 20"/>
          <p:cNvSpPr>
            <a:spLocks noChangeArrowheads="1"/>
          </p:cNvSpPr>
          <p:nvPr/>
        </p:nvSpPr>
        <p:spPr bwMode="auto">
          <a:xfrm>
            <a:off x="428625" y="5500688"/>
            <a:ext cx="266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0484" name="Прямоугольник 25"/>
          <p:cNvSpPr>
            <a:spLocks noChangeArrowheads="1"/>
          </p:cNvSpPr>
          <p:nvPr/>
        </p:nvSpPr>
        <p:spPr bwMode="auto">
          <a:xfrm>
            <a:off x="7072313" y="3929063"/>
            <a:ext cx="266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0485" name="Rectangle 1"/>
          <p:cNvSpPr>
            <a:spLocks noChangeArrowheads="1"/>
          </p:cNvSpPr>
          <p:nvPr/>
        </p:nvSpPr>
        <p:spPr bwMode="auto">
          <a:xfrm>
            <a:off x="0" y="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4000" b="1" i="1">
                <a:latin typeface="Calibri" pitchFamily="34" charset="0"/>
                <a:ea typeface="Calibri" pitchFamily="34" charset="0"/>
                <a:cs typeface="Times New Roman" pitchFamily="18" charset="0"/>
              </a:rPr>
              <a:t>     Say the words :</a:t>
            </a:r>
            <a:endParaRPr lang="ru-RU" sz="4000" b="1" i="1">
              <a:ea typeface="Calibri" pitchFamily="34" charset="0"/>
              <a:cs typeface="Arial" charset="0"/>
            </a:endParaRPr>
          </a:p>
        </p:txBody>
      </p:sp>
      <p:pic>
        <p:nvPicPr>
          <p:cNvPr id="20486" name="Рисунок 6" descr="b100138657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2571750"/>
            <a:ext cx="1785938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2" descr="http://epigraph.info/images/300xq90files_art_33878_file_radio_we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785813"/>
            <a:ext cx="15303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4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5" y="2500313"/>
            <a:ext cx="2571750" cy="123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3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50" y="714375"/>
            <a:ext cx="20002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4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71625" y="4357688"/>
            <a:ext cx="107156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4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3" y="857250"/>
            <a:ext cx="182086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Picture 4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15125" y="2571750"/>
            <a:ext cx="2428875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3" name="TextBox 36"/>
          <p:cNvSpPr txBox="1">
            <a:spLocks noChangeArrowheads="1"/>
          </p:cNvSpPr>
          <p:nvPr/>
        </p:nvSpPr>
        <p:spPr bwMode="auto">
          <a:xfrm>
            <a:off x="571500" y="6215063"/>
            <a:ext cx="1285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Franklin Gothic Book" pitchFamily="34" charset="0"/>
              </a:rPr>
              <a:t> </a:t>
            </a:r>
            <a:endParaRPr lang="ru-RU" sz="2800">
              <a:latin typeface="Franklin Gothic Book" pitchFamily="34" charset="0"/>
            </a:endParaRPr>
          </a:p>
        </p:txBody>
      </p:sp>
      <p:pic>
        <p:nvPicPr>
          <p:cNvPr id="20494" name="Рисунок 39" descr="books-on-shelf-md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2500313"/>
            <a:ext cx="17859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5" name="TextBox 40"/>
          <p:cNvSpPr txBox="1">
            <a:spLocks noChangeArrowheads="1"/>
          </p:cNvSpPr>
          <p:nvPr/>
        </p:nvSpPr>
        <p:spPr bwMode="auto">
          <a:xfrm>
            <a:off x="500063" y="2357438"/>
            <a:ext cx="1052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Franklin Gothic Book" pitchFamily="34" charset="0"/>
              </a:rPr>
              <a:t> </a:t>
            </a:r>
            <a:endParaRPr lang="ru-RU" sz="2800">
              <a:latin typeface="Franklin Gothic Book" pitchFamily="34" charset="0"/>
            </a:endParaRPr>
          </a:p>
        </p:txBody>
      </p:sp>
      <p:pic>
        <p:nvPicPr>
          <p:cNvPr id="20496" name="Picture 4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71813" y="4357688"/>
            <a:ext cx="1214437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7" name="Picture 4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4429125"/>
            <a:ext cx="1360488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8" name="Picture 4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786313" y="4786313"/>
            <a:ext cx="1047750" cy="17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Содержимое 3" descr="P200910201552172860158601.jpg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25" y="4572000"/>
            <a:ext cx="1785938" cy="2000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0" name="Picture 4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429250" y="785813"/>
            <a:ext cx="1690688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1" name="Рисунок 43" descr="ZCV563DX_l.jpg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500938" y="4643438"/>
            <a:ext cx="14287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2" name="Picture 46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000500" y="785813"/>
            <a:ext cx="15001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42875" y="214313"/>
            <a:ext cx="29289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chemeClr val="accent6"/>
                </a:solidFill>
                <a:latin typeface="Arial Black" pitchFamily="34" charset="0"/>
                <a:cs typeface="Calibri" pitchFamily="34" charset="0"/>
              </a:rPr>
              <a:t>FURNITURE</a:t>
            </a:r>
            <a:endParaRPr lang="ru-RU" sz="3200" dirty="0">
              <a:solidFill>
                <a:schemeClr val="accent6"/>
              </a:solidFill>
              <a:latin typeface="Arial Black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16"/>
          <p:cNvSpPr>
            <a:spLocks noChangeArrowheads="1"/>
          </p:cNvSpPr>
          <p:nvPr/>
        </p:nvSpPr>
        <p:spPr bwMode="auto">
          <a:xfrm>
            <a:off x="571500" y="2857500"/>
            <a:ext cx="969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Desk 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1506" name="Прямоугольник 17"/>
          <p:cNvSpPr>
            <a:spLocks noChangeArrowheads="1"/>
          </p:cNvSpPr>
          <p:nvPr/>
        </p:nvSpPr>
        <p:spPr bwMode="auto">
          <a:xfrm>
            <a:off x="571500" y="3929063"/>
            <a:ext cx="828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Bed 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1507" name="Прямоугольник 18"/>
          <p:cNvSpPr>
            <a:spLocks noChangeArrowheads="1"/>
          </p:cNvSpPr>
          <p:nvPr/>
        </p:nvSpPr>
        <p:spPr bwMode="auto">
          <a:xfrm>
            <a:off x="714375" y="3357563"/>
            <a:ext cx="644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TV 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1508" name="Прямоугольник 19"/>
          <p:cNvSpPr>
            <a:spLocks noChangeArrowheads="1"/>
          </p:cNvSpPr>
          <p:nvPr/>
        </p:nvSpPr>
        <p:spPr bwMode="auto">
          <a:xfrm>
            <a:off x="500063" y="4500563"/>
            <a:ext cx="1252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Fridge  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1509" name="Прямоугольник 20"/>
          <p:cNvSpPr>
            <a:spLocks noChangeArrowheads="1"/>
          </p:cNvSpPr>
          <p:nvPr/>
        </p:nvSpPr>
        <p:spPr bwMode="auto">
          <a:xfrm>
            <a:off x="500063" y="5572125"/>
            <a:ext cx="1093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Radio 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1510" name="Прямоугольник 21"/>
          <p:cNvSpPr>
            <a:spLocks noChangeArrowheads="1"/>
          </p:cNvSpPr>
          <p:nvPr/>
        </p:nvSpPr>
        <p:spPr bwMode="auto">
          <a:xfrm>
            <a:off x="571500" y="5072063"/>
            <a:ext cx="893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Sofa 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1511" name="Прямоугольник 25"/>
          <p:cNvSpPr>
            <a:spLocks noChangeArrowheads="1"/>
          </p:cNvSpPr>
          <p:nvPr/>
        </p:nvSpPr>
        <p:spPr bwMode="auto">
          <a:xfrm>
            <a:off x="7072313" y="3929063"/>
            <a:ext cx="11953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диван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1512" name="Прямоугольник 27"/>
          <p:cNvSpPr>
            <a:spLocks noChangeArrowheads="1"/>
          </p:cNvSpPr>
          <p:nvPr/>
        </p:nvSpPr>
        <p:spPr bwMode="auto">
          <a:xfrm>
            <a:off x="7000875" y="2428875"/>
            <a:ext cx="11287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радио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1513" name="Rectangle 1"/>
          <p:cNvSpPr>
            <a:spLocks noChangeArrowheads="1"/>
          </p:cNvSpPr>
          <p:nvPr/>
        </p:nvSpPr>
        <p:spPr bwMode="auto">
          <a:xfrm>
            <a:off x="0" y="142875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3200" b="1" i="1">
                <a:latin typeface="Calibri" pitchFamily="34" charset="0"/>
                <a:ea typeface="Calibri" pitchFamily="34" charset="0"/>
                <a:cs typeface="Times New Roman" pitchFamily="18" charset="0"/>
              </a:rPr>
              <a:t>Match the words and translation:</a:t>
            </a:r>
            <a:endParaRPr lang="ru-RU" sz="3200" b="1" i="1">
              <a:ea typeface="Calibri" pitchFamily="34" charset="0"/>
              <a:cs typeface="Arial" charset="0"/>
            </a:endParaRPr>
          </a:p>
        </p:txBody>
      </p:sp>
      <p:pic>
        <p:nvPicPr>
          <p:cNvPr id="21514" name="Рисунок 6" descr="b100138657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3929063"/>
            <a:ext cx="1785938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5" name="Прямоугольник 30"/>
          <p:cNvSpPr>
            <a:spLocks noChangeArrowheads="1"/>
          </p:cNvSpPr>
          <p:nvPr/>
        </p:nvSpPr>
        <p:spPr bwMode="auto">
          <a:xfrm>
            <a:off x="6072188" y="5072063"/>
            <a:ext cx="2857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письменный стол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1516" name="Прямоугольник 31"/>
          <p:cNvSpPr>
            <a:spLocks noChangeArrowheads="1"/>
          </p:cNvSpPr>
          <p:nvPr/>
        </p:nvSpPr>
        <p:spPr bwMode="auto">
          <a:xfrm>
            <a:off x="6786563" y="3429000"/>
            <a:ext cx="1749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телевизор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1517" name="Прямоугольник 32"/>
          <p:cNvSpPr>
            <a:spLocks noChangeArrowheads="1"/>
          </p:cNvSpPr>
          <p:nvPr/>
        </p:nvSpPr>
        <p:spPr bwMode="auto">
          <a:xfrm>
            <a:off x="7072313" y="4500563"/>
            <a:ext cx="1379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кровать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1518" name="Picture 2" descr="http://epigraph.info/images/300xq90files_art_33878_file_radio_we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928688"/>
            <a:ext cx="15303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9" name="Прямоугольник 34"/>
          <p:cNvSpPr>
            <a:spLocks noChangeArrowheads="1"/>
          </p:cNvSpPr>
          <p:nvPr/>
        </p:nvSpPr>
        <p:spPr bwMode="auto">
          <a:xfrm>
            <a:off x="6357938" y="6143625"/>
            <a:ext cx="29638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холодильник</a:t>
            </a:r>
            <a:endParaRPr lang="ru-RU">
              <a:latin typeface="Franklin Gothic Book" pitchFamily="34" charset="0"/>
            </a:endParaRPr>
          </a:p>
        </p:txBody>
      </p:sp>
      <p:pic>
        <p:nvPicPr>
          <p:cNvPr id="21520" name="Picture 4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88" y="5010150"/>
            <a:ext cx="2571750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1" name="Picture 3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00" y="928688"/>
            <a:ext cx="23685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2" name="Picture 4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5" y="1000125"/>
            <a:ext cx="107156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3" name="Picture 4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8" y="857250"/>
            <a:ext cx="224948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4" name="Picture 4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14813" y="3643313"/>
            <a:ext cx="2428875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5" name="TextBox 36"/>
          <p:cNvSpPr txBox="1">
            <a:spLocks noChangeArrowheads="1"/>
          </p:cNvSpPr>
          <p:nvPr/>
        </p:nvSpPr>
        <p:spPr bwMode="auto">
          <a:xfrm>
            <a:off x="571500" y="6215063"/>
            <a:ext cx="1285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Franklin Gothic Book" pitchFamily="34" charset="0"/>
              </a:rPr>
              <a:t>Bath </a:t>
            </a:r>
            <a:endParaRPr lang="ru-RU" sz="2800">
              <a:latin typeface="Franklin Gothic Book" pitchFamily="34" charset="0"/>
            </a:endParaRPr>
          </a:p>
        </p:txBody>
      </p:sp>
      <p:sp>
        <p:nvSpPr>
          <p:cNvPr id="21526" name="TextBox 38"/>
          <p:cNvSpPr txBox="1">
            <a:spLocks noChangeArrowheads="1"/>
          </p:cNvSpPr>
          <p:nvPr/>
        </p:nvSpPr>
        <p:spPr bwMode="auto">
          <a:xfrm>
            <a:off x="6858000" y="5572125"/>
            <a:ext cx="1285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Franklin Gothic Book" pitchFamily="34" charset="0"/>
              </a:rPr>
              <a:t>ванна</a:t>
            </a:r>
          </a:p>
        </p:txBody>
      </p:sp>
      <p:pic>
        <p:nvPicPr>
          <p:cNvPr id="21527" name="Рисунок 39" descr="books-on-shelf-md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071688" y="2286000"/>
            <a:ext cx="19288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8" name="TextBox 40"/>
          <p:cNvSpPr txBox="1">
            <a:spLocks noChangeArrowheads="1"/>
          </p:cNvSpPr>
          <p:nvPr/>
        </p:nvSpPr>
        <p:spPr bwMode="auto">
          <a:xfrm>
            <a:off x="500063" y="2357438"/>
            <a:ext cx="1052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Franklin Gothic Book" pitchFamily="34" charset="0"/>
              </a:rPr>
              <a:t>Shelf </a:t>
            </a:r>
            <a:endParaRPr lang="ru-RU" sz="2800">
              <a:latin typeface="Franklin Gothic Book" pitchFamily="34" charset="0"/>
            </a:endParaRPr>
          </a:p>
        </p:txBody>
      </p:sp>
      <p:sp>
        <p:nvSpPr>
          <p:cNvPr id="21529" name="TextBox 42"/>
          <p:cNvSpPr txBox="1">
            <a:spLocks noChangeArrowheads="1"/>
          </p:cNvSpPr>
          <p:nvPr/>
        </p:nvSpPr>
        <p:spPr bwMode="auto">
          <a:xfrm>
            <a:off x="7000875" y="2928938"/>
            <a:ext cx="1071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Franklin Gothic Book" pitchFamily="34" charset="0"/>
              </a:rPr>
              <a:t>полка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4"/>
          <p:cNvSpPr>
            <a:spLocks noChangeArrowheads="1"/>
          </p:cNvSpPr>
          <p:nvPr/>
        </p:nvSpPr>
        <p:spPr bwMode="auto">
          <a:xfrm>
            <a:off x="1214438" y="2428875"/>
            <a:ext cx="16938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Cupboard 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0" name="Прямоугольник 6"/>
          <p:cNvSpPr>
            <a:spLocks noChangeArrowheads="1"/>
          </p:cNvSpPr>
          <p:nvPr/>
        </p:nvSpPr>
        <p:spPr bwMode="auto">
          <a:xfrm>
            <a:off x="1357313" y="3000375"/>
            <a:ext cx="1023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Chair</a:t>
            </a:r>
            <a:r>
              <a:rPr lang="ru-RU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1" name="Прямоугольник 7"/>
          <p:cNvSpPr>
            <a:spLocks noChangeArrowheads="1"/>
          </p:cNvSpPr>
          <p:nvPr/>
        </p:nvSpPr>
        <p:spPr bwMode="auto">
          <a:xfrm>
            <a:off x="1428750" y="4071938"/>
            <a:ext cx="1033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Tabl</a:t>
            </a:r>
            <a:r>
              <a:rPr lang="ru-RU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е 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2" name="Прямоугольник 8"/>
          <p:cNvSpPr>
            <a:spLocks noChangeArrowheads="1"/>
          </p:cNvSpPr>
          <p:nvPr/>
        </p:nvSpPr>
        <p:spPr bwMode="auto">
          <a:xfrm>
            <a:off x="1285875" y="4643438"/>
            <a:ext cx="1214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Mirror</a:t>
            </a:r>
            <a:r>
              <a:rPr lang="ru-RU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3" name="Прямоугольник 9"/>
          <p:cNvSpPr>
            <a:spLocks noChangeArrowheads="1"/>
          </p:cNvSpPr>
          <p:nvPr/>
        </p:nvSpPr>
        <p:spPr bwMode="auto">
          <a:xfrm>
            <a:off x="1285875" y="3500438"/>
            <a:ext cx="1606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Armchair</a:t>
            </a:r>
            <a:r>
              <a:rPr lang="ru-RU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4" name="Прямоугольник 10"/>
          <p:cNvSpPr>
            <a:spLocks noChangeArrowheads="1"/>
          </p:cNvSpPr>
          <p:nvPr/>
        </p:nvSpPr>
        <p:spPr bwMode="auto">
          <a:xfrm>
            <a:off x="1285875" y="5214938"/>
            <a:ext cx="1736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Wardrobe</a:t>
            </a:r>
            <a:r>
              <a:rPr lang="ru-RU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5" name="Прямоугольник 11"/>
          <p:cNvSpPr>
            <a:spLocks noChangeArrowheads="1"/>
          </p:cNvSpPr>
          <p:nvPr/>
        </p:nvSpPr>
        <p:spPr bwMode="auto">
          <a:xfrm>
            <a:off x="6643688" y="3071813"/>
            <a:ext cx="12430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кресло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6" name="Прямоугольник 15"/>
          <p:cNvSpPr>
            <a:spLocks noChangeArrowheads="1"/>
          </p:cNvSpPr>
          <p:nvPr/>
        </p:nvSpPr>
        <p:spPr bwMode="auto">
          <a:xfrm>
            <a:off x="6929438" y="4786313"/>
            <a:ext cx="9191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стол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7" name="Rectangle 1"/>
          <p:cNvSpPr>
            <a:spLocks noChangeArrowheads="1"/>
          </p:cNvSpPr>
          <p:nvPr/>
        </p:nvSpPr>
        <p:spPr bwMode="auto">
          <a:xfrm>
            <a:off x="0" y="142875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3200" b="1" i="1">
                <a:latin typeface="Calibri" pitchFamily="34" charset="0"/>
                <a:ea typeface="Calibri" pitchFamily="34" charset="0"/>
                <a:cs typeface="Times New Roman" pitchFamily="18" charset="0"/>
              </a:rPr>
              <a:t>Match the words and translation:</a:t>
            </a:r>
            <a:endParaRPr lang="ru-RU" sz="3200" b="1" i="1">
              <a:ea typeface="Calibri" pitchFamily="34" charset="0"/>
              <a:cs typeface="Arial" charset="0"/>
            </a:endParaRPr>
          </a:p>
        </p:txBody>
      </p:sp>
      <p:sp>
        <p:nvSpPr>
          <p:cNvPr id="22538" name="Прямоугольник 19"/>
          <p:cNvSpPr>
            <a:spLocks noChangeArrowheads="1"/>
          </p:cNvSpPr>
          <p:nvPr/>
        </p:nvSpPr>
        <p:spPr bwMode="auto">
          <a:xfrm>
            <a:off x="6715125" y="3643313"/>
            <a:ext cx="1460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сервант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9" name="Прямоугольник 20"/>
          <p:cNvSpPr>
            <a:spLocks noChangeArrowheads="1"/>
          </p:cNvSpPr>
          <p:nvPr/>
        </p:nvSpPr>
        <p:spPr bwMode="auto">
          <a:xfrm>
            <a:off x="6715125" y="2500313"/>
            <a:ext cx="1603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гардероб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40" name="Прямоугольник 21"/>
          <p:cNvSpPr>
            <a:spLocks noChangeArrowheads="1"/>
          </p:cNvSpPr>
          <p:nvPr/>
        </p:nvSpPr>
        <p:spPr bwMode="auto">
          <a:xfrm>
            <a:off x="7072313" y="4214813"/>
            <a:ext cx="809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стул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41" name="Прямоугольник 25"/>
          <p:cNvSpPr>
            <a:spLocks noChangeArrowheads="1"/>
          </p:cNvSpPr>
          <p:nvPr/>
        </p:nvSpPr>
        <p:spPr bwMode="auto">
          <a:xfrm>
            <a:off x="6715125" y="5286375"/>
            <a:ext cx="1573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зеркало</a:t>
            </a:r>
            <a:r>
              <a:rPr lang="en-US" sz="28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2542" name="Рисунок 26" descr="ZCV563DX_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0" y="5048250"/>
            <a:ext cx="14287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3" name="TextBox 27"/>
          <p:cNvSpPr txBox="1">
            <a:spLocks noChangeArrowheads="1"/>
          </p:cNvSpPr>
          <p:nvPr/>
        </p:nvSpPr>
        <p:spPr bwMode="auto">
          <a:xfrm>
            <a:off x="1214438" y="5786438"/>
            <a:ext cx="1428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Calibri" pitchFamily="34" charset="0"/>
              </a:rPr>
              <a:t>Cooker 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22544" name="TextBox 28"/>
          <p:cNvSpPr txBox="1">
            <a:spLocks noChangeArrowheads="1"/>
          </p:cNvSpPr>
          <p:nvPr/>
        </p:nvSpPr>
        <p:spPr bwMode="auto">
          <a:xfrm>
            <a:off x="6286500" y="5929313"/>
            <a:ext cx="2857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alibri" pitchFamily="34" charset="0"/>
              </a:rPr>
              <a:t>    кухонная плита</a:t>
            </a:r>
          </a:p>
        </p:txBody>
      </p:sp>
      <p:pic>
        <p:nvPicPr>
          <p:cNvPr id="30" name="Содержимое 3" descr="P200910201552172860158601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5" y="2643188"/>
            <a:ext cx="1785938" cy="2000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46" name="Picture 4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313" y="785813"/>
            <a:ext cx="157162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7" name="Picture 4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3" y="785813"/>
            <a:ext cx="10477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8" name="Picture 4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0525" y="928688"/>
            <a:ext cx="1690688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9" name="Picture 4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71813" y="2257425"/>
            <a:ext cx="1214437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0" name="Picture 4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25" y="571500"/>
            <a:ext cx="1360488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Group 2"/>
          <p:cNvGrpSpPr>
            <a:grpSpLocks/>
          </p:cNvGrpSpPr>
          <p:nvPr/>
        </p:nvGrpSpPr>
        <p:grpSpPr bwMode="auto">
          <a:xfrm>
            <a:off x="214313" y="0"/>
            <a:ext cx="9144000" cy="6858000"/>
            <a:chOff x="0" y="0"/>
            <a:chExt cx="5760" cy="4320"/>
          </a:xfrm>
        </p:grpSpPr>
        <p:sp>
          <p:nvSpPr>
            <p:cNvPr id="2360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3504"/>
            </a:xfrm>
            <a:prstGeom prst="rect">
              <a:avLst/>
            </a:prstGeom>
            <a:gradFill rotWithShape="1">
              <a:gsLst>
                <a:gs pos="0">
                  <a:srgbClr val="66FFFF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Franklin Gothic Book" pitchFamily="34" charset="0"/>
              </a:endParaRPr>
            </a:p>
          </p:txBody>
        </p:sp>
        <p:sp>
          <p:nvSpPr>
            <p:cNvPr id="23604" name="Freeform 4"/>
            <p:cNvSpPr>
              <a:spLocks/>
            </p:cNvSpPr>
            <p:nvPr/>
          </p:nvSpPr>
          <p:spPr bwMode="auto">
            <a:xfrm>
              <a:off x="0" y="2360"/>
              <a:ext cx="5760" cy="1960"/>
            </a:xfrm>
            <a:custGeom>
              <a:avLst/>
              <a:gdLst>
                <a:gd name="T0" fmla="*/ 0 w 5760"/>
                <a:gd name="T1" fmla="*/ 856 h 1960"/>
                <a:gd name="T2" fmla="*/ 0 w 5760"/>
                <a:gd name="T3" fmla="*/ 1960 h 1960"/>
                <a:gd name="T4" fmla="*/ 5760 w 5760"/>
                <a:gd name="T5" fmla="*/ 1960 h 1960"/>
                <a:gd name="T6" fmla="*/ 5760 w 5760"/>
                <a:gd name="T7" fmla="*/ 184 h 1960"/>
                <a:gd name="T8" fmla="*/ 0 w 5760"/>
                <a:gd name="T9" fmla="*/ 856 h 1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0"/>
                <a:gd name="T16" fmla="*/ 0 h 1960"/>
                <a:gd name="T17" fmla="*/ 5760 w 5760"/>
                <a:gd name="T18" fmla="*/ 1960 h 1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0" h="1960">
                  <a:moveTo>
                    <a:pt x="0" y="856"/>
                  </a:moveTo>
                  <a:lnTo>
                    <a:pt x="0" y="1960"/>
                  </a:lnTo>
                  <a:lnTo>
                    <a:pt x="5760" y="1960"/>
                  </a:lnTo>
                  <a:lnTo>
                    <a:pt x="5760" y="184"/>
                  </a:lnTo>
                  <a:cubicBezTo>
                    <a:pt x="4800" y="0"/>
                    <a:pt x="1200" y="716"/>
                    <a:pt x="0" y="856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Franklin Gothic Book" pitchFamily="34" charset="0"/>
              </a:endParaRPr>
            </a:p>
          </p:txBody>
        </p:sp>
      </p:grpSp>
      <p:grpSp>
        <p:nvGrpSpPr>
          <p:cNvPr id="23554" name="Group 5"/>
          <p:cNvGrpSpPr>
            <a:grpSpLocks noChangeAspect="1"/>
          </p:cNvGrpSpPr>
          <p:nvPr/>
        </p:nvGrpSpPr>
        <p:grpSpPr bwMode="auto">
          <a:xfrm>
            <a:off x="7467600" y="76200"/>
            <a:ext cx="585788" cy="749300"/>
            <a:chOff x="4874" y="9414"/>
            <a:chExt cx="3927" cy="5040"/>
          </a:xfrm>
        </p:grpSpPr>
        <p:grpSp>
          <p:nvGrpSpPr>
            <p:cNvPr id="23592" name="Group 6"/>
            <p:cNvGrpSpPr>
              <a:grpSpLocks noChangeAspect="1"/>
            </p:cNvGrpSpPr>
            <p:nvPr/>
          </p:nvGrpSpPr>
          <p:grpSpPr bwMode="auto">
            <a:xfrm>
              <a:off x="4874" y="9594"/>
              <a:ext cx="3927" cy="4860"/>
              <a:chOff x="2630" y="6534"/>
              <a:chExt cx="3927" cy="4860"/>
            </a:xfrm>
          </p:grpSpPr>
          <p:grpSp>
            <p:nvGrpSpPr>
              <p:cNvPr id="23594" name="Group 7"/>
              <p:cNvGrpSpPr>
                <a:grpSpLocks noChangeAspect="1"/>
              </p:cNvGrpSpPr>
              <p:nvPr/>
            </p:nvGrpSpPr>
            <p:grpSpPr bwMode="auto">
              <a:xfrm>
                <a:off x="3191" y="7794"/>
                <a:ext cx="2618" cy="3600"/>
                <a:chOff x="3191" y="7794"/>
                <a:chExt cx="2618" cy="3600"/>
              </a:xfrm>
            </p:grpSpPr>
            <p:sp>
              <p:nvSpPr>
                <p:cNvPr id="23596" name="Rectangle 8" descr="Horizontal brick"/>
                <p:cNvSpPr>
                  <a:spLocks noChangeAspect="1" noChangeArrowheads="1"/>
                </p:cNvSpPr>
                <p:nvPr/>
              </p:nvSpPr>
              <p:spPr bwMode="auto">
                <a:xfrm>
                  <a:off x="3191" y="7794"/>
                  <a:ext cx="2618" cy="3600"/>
                </a:xfrm>
                <a:prstGeom prst="rect">
                  <a:avLst/>
                </a:prstGeom>
                <a:pattFill prst="horzBrick">
                  <a:fgClr>
                    <a:srgbClr val="CC3300"/>
                  </a:fgClr>
                  <a:bgClr>
                    <a:srgbClr val="990000"/>
                  </a:bgClr>
                </a:patt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  <p:sp>
              <p:nvSpPr>
                <p:cNvPr id="23597" name="Rectangle 9"/>
                <p:cNvSpPr>
                  <a:spLocks noChangeAspect="1" noChangeArrowheads="1"/>
                </p:cNvSpPr>
                <p:nvPr/>
              </p:nvSpPr>
              <p:spPr bwMode="auto">
                <a:xfrm>
                  <a:off x="3752" y="8154"/>
                  <a:ext cx="935" cy="360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00"/>
                    </a:gs>
                    <a:gs pos="50000">
                      <a:srgbClr val="800000"/>
                    </a:gs>
                    <a:gs pos="100000">
                      <a:srgbClr val="FFCC00"/>
                    </a:gs>
                  </a:gsLst>
                  <a:lin ang="5400000" scaled="1"/>
                </a:gra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  <p:sp>
              <p:nvSpPr>
                <p:cNvPr id="23598" name="Rectangle 10"/>
                <p:cNvSpPr>
                  <a:spLocks noChangeAspect="1" noChangeArrowheads="1"/>
                </p:cNvSpPr>
                <p:nvPr/>
              </p:nvSpPr>
              <p:spPr bwMode="auto">
                <a:xfrm>
                  <a:off x="4313" y="8694"/>
                  <a:ext cx="935" cy="360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00"/>
                    </a:gs>
                    <a:gs pos="50000">
                      <a:srgbClr val="800000"/>
                    </a:gs>
                    <a:gs pos="100000">
                      <a:srgbClr val="FFCC00"/>
                    </a:gs>
                  </a:gsLst>
                  <a:lin ang="5400000" scaled="1"/>
                </a:gra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  <p:sp>
              <p:nvSpPr>
                <p:cNvPr id="23599" name="Rectangle 11"/>
                <p:cNvSpPr>
                  <a:spLocks noChangeAspect="1" noChangeArrowheads="1"/>
                </p:cNvSpPr>
                <p:nvPr/>
              </p:nvSpPr>
              <p:spPr bwMode="auto">
                <a:xfrm>
                  <a:off x="3191" y="9414"/>
                  <a:ext cx="935" cy="360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00"/>
                    </a:gs>
                    <a:gs pos="50000">
                      <a:srgbClr val="800000"/>
                    </a:gs>
                    <a:gs pos="100000">
                      <a:srgbClr val="FFCC00"/>
                    </a:gs>
                  </a:gsLst>
                  <a:lin ang="5400000" scaled="1"/>
                </a:gra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  <p:sp>
              <p:nvSpPr>
                <p:cNvPr id="23600" name="Rectangle 12"/>
                <p:cNvSpPr>
                  <a:spLocks noChangeAspect="1" noChangeArrowheads="1"/>
                </p:cNvSpPr>
                <p:nvPr/>
              </p:nvSpPr>
              <p:spPr bwMode="auto">
                <a:xfrm>
                  <a:off x="3565" y="10134"/>
                  <a:ext cx="935" cy="360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00"/>
                    </a:gs>
                    <a:gs pos="50000">
                      <a:srgbClr val="800000"/>
                    </a:gs>
                    <a:gs pos="100000">
                      <a:srgbClr val="FFCC00"/>
                    </a:gs>
                  </a:gsLst>
                  <a:lin ang="5400000" scaled="1"/>
                </a:gra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  <p:sp>
              <p:nvSpPr>
                <p:cNvPr id="23601" name="Rectangle 13"/>
                <p:cNvSpPr>
                  <a:spLocks noChangeAspect="1" noChangeArrowheads="1"/>
                </p:cNvSpPr>
                <p:nvPr/>
              </p:nvSpPr>
              <p:spPr bwMode="auto">
                <a:xfrm>
                  <a:off x="4687" y="9594"/>
                  <a:ext cx="935" cy="360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00"/>
                    </a:gs>
                    <a:gs pos="50000">
                      <a:srgbClr val="800000"/>
                    </a:gs>
                    <a:gs pos="100000">
                      <a:srgbClr val="FFCC00"/>
                    </a:gs>
                  </a:gsLst>
                  <a:lin ang="5400000" scaled="1"/>
                </a:gra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  <p:sp>
              <p:nvSpPr>
                <p:cNvPr id="23602" name="Rectangle 14"/>
                <p:cNvSpPr>
                  <a:spLocks noChangeAspect="1" noChangeArrowheads="1"/>
                </p:cNvSpPr>
                <p:nvPr/>
              </p:nvSpPr>
              <p:spPr bwMode="auto">
                <a:xfrm>
                  <a:off x="4687" y="10674"/>
                  <a:ext cx="935" cy="360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00"/>
                    </a:gs>
                    <a:gs pos="50000">
                      <a:srgbClr val="CC6600"/>
                    </a:gs>
                    <a:gs pos="100000">
                      <a:srgbClr val="FFCC00"/>
                    </a:gs>
                  </a:gsLst>
                  <a:lin ang="5400000" scaled="1"/>
                </a:gra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Franklin Gothic Book" pitchFamily="34" charset="0"/>
                  </a:endParaRPr>
                </a:p>
              </p:txBody>
            </p:sp>
          </p:grpSp>
          <p:sp>
            <p:nvSpPr>
              <p:cNvPr id="23595" name="Rectangle 15" descr="Horizontal brick"/>
              <p:cNvSpPr>
                <a:spLocks noChangeAspect="1" noChangeArrowheads="1"/>
              </p:cNvSpPr>
              <p:nvPr/>
            </p:nvSpPr>
            <p:spPr bwMode="auto">
              <a:xfrm>
                <a:off x="2630" y="6534"/>
                <a:ext cx="3927" cy="1260"/>
              </a:xfrm>
              <a:prstGeom prst="rect">
                <a:avLst/>
              </a:prstGeom>
              <a:pattFill prst="horzBrick">
                <a:fgClr>
                  <a:srgbClr val="CC3300"/>
                </a:fgClr>
                <a:bgClr>
                  <a:srgbClr val="990000"/>
                </a:bgClr>
              </a:patt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Franklin Gothic Book" pitchFamily="34" charset="0"/>
                </a:endParaRPr>
              </a:p>
            </p:txBody>
          </p:sp>
        </p:grpSp>
        <p:sp>
          <p:nvSpPr>
            <p:cNvPr id="23593" name="Rectangle 16"/>
            <p:cNvSpPr>
              <a:spLocks noChangeAspect="1" noChangeArrowheads="1"/>
            </p:cNvSpPr>
            <p:nvPr/>
          </p:nvSpPr>
          <p:spPr bwMode="auto">
            <a:xfrm>
              <a:off x="5639" y="9414"/>
              <a:ext cx="2244" cy="180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Franklin Gothic Book" pitchFamily="34" charset="0"/>
              </a:endParaRPr>
            </a:p>
          </p:txBody>
        </p:sp>
      </p:grpSp>
      <p:sp>
        <p:nvSpPr>
          <p:cNvPr id="23555" name="Rectangle 17"/>
          <p:cNvSpPr>
            <a:spLocks noChangeArrowheads="1"/>
          </p:cNvSpPr>
          <p:nvPr/>
        </p:nvSpPr>
        <p:spPr bwMode="auto">
          <a:xfrm>
            <a:off x="0" y="6572250"/>
            <a:ext cx="9144000" cy="28575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23556" name="Rectangle 18" descr="Horizontal brick"/>
          <p:cNvSpPr>
            <a:spLocks noChangeAspect="1" noChangeArrowheads="1"/>
          </p:cNvSpPr>
          <p:nvPr/>
        </p:nvSpPr>
        <p:spPr bwMode="auto">
          <a:xfrm>
            <a:off x="473075" y="1219200"/>
            <a:ext cx="8305800" cy="4419600"/>
          </a:xfrm>
          <a:prstGeom prst="rect">
            <a:avLst/>
          </a:prstGeom>
          <a:pattFill prst="horzBrick">
            <a:fgClr>
              <a:srgbClr val="FF6600"/>
            </a:fgClr>
            <a:bgClr>
              <a:srgbClr val="800000"/>
            </a:bgClr>
          </a:patt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23557" name="Line 19"/>
          <p:cNvSpPr>
            <a:spLocks noChangeShapeType="1"/>
          </p:cNvSpPr>
          <p:nvPr/>
        </p:nvSpPr>
        <p:spPr bwMode="auto">
          <a:xfrm>
            <a:off x="76200" y="6705600"/>
            <a:ext cx="9144000" cy="0"/>
          </a:xfrm>
          <a:prstGeom prst="line">
            <a:avLst/>
          </a:prstGeom>
          <a:noFill/>
          <a:ln w="76200">
            <a:solidFill>
              <a:schemeClr val="bg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58" name="AutoShape 20" descr="Horizontal brick"/>
          <p:cNvSpPr>
            <a:spLocks noChangeArrowheads="1"/>
          </p:cNvSpPr>
          <p:nvPr/>
        </p:nvSpPr>
        <p:spPr bwMode="auto">
          <a:xfrm flipV="1">
            <a:off x="533400" y="0"/>
            <a:ext cx="8610600" cy="1143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pattFill prst="horzBrick">
            <a:fgClr>
              <a:srgbClr val="990000"/>
            </a:fgClr>
            <a:bgClr>
              <a:srgbClr val="470000"/>
            </a:bgClr>
          </a:patt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3333" name="WordArt 21"/>
          <p:cNvSpPr>
            <a:spLocks noChangeArrowheads="1" noChangeShapeType="1" noTextEdit="1"/>
          </p:cNvSpPr>
          <p:nvPr/>
        </p:nvSpPr>
        <p:spPr bwMode="auto">
          <a:xfrm>
            <a:off x="2209800" y="228600"/>
            <a:ext cx="1524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FF00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23560" name="Rectangle 22"/>
          <p:cNvSpPr>
            <a:spLocks noChangeArrowheads="1"/>
          </p:cNvSpPr>
          <p:nvPr/>
        </p:nvSpPr>
        <p:spPr bwMode="auto">
          <a:xfrm>
            <a:off x="638175" y="1524000"/>
            <a:ext cx="2590800" cy="1905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23561" name="Rectangle 23"/>
          <p:cNvSpPr>
            <a:spLocks noChangeArrowheads="1"/>
          </p:cNvSpPr>
          <p:nvPr/>
        </p:nvSpPr>
        <p:spPr bwMode="auto">
          <a:xfrm>
            <a:off x="3305175" y="1524000"/>
            <a:ext cx="2590800" cy="1905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23562" name="Rectangle 24"/>
          <p:cNvSpPr>
            <a:spLocks noChangeArrowheads="1"/>
          </p:cNvSpPr>
          <p:nvPr/>
        </p:nvSpPr>
        <p:spPr bwMode="auto">
          <a:xfrm>
            <a:off x="5972175" y="1524000"/>
            <a:ext cx="2590800" cy="1905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latin typeface="Franklin Gothic Book" pitchFamily="34" charset="0"/>
            </a:endParaRPr>
          </a:p>
        </p:txBody>
      </p:sp>
      <p:sp>
        <p:nvSpPr>
          <p:cNvPr id="23563" name="Rectangle 25"/>
          <p:cNvSpPr>
            <a:spLocks noChangeArrowheads="1"/>
          </p:cNvSpPr>
          <p:nvPr/>
        </p:nvSpPr>
        <p:spPr bwMode="auto">
          <a:xfrm>
            <a:off x="642938" y="3571875"/>
            <a:ext cx="2714625" cy="1905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23564" name="Rectangle 26"/>
          <p:cNvSpPr>
            <a:spLocks noChangeArrowheads="1"/>
          </p:cNvSpPr>
          <p:nvPr/>
        </p:nvSpPr>
        <p:spPr bwMode="auto">
          <a:xfrm>
            <a:off x="3305175" y="3581400"/>
            <a:ext cx="2590800" cy="1905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23565" name="Rectangle 27"/>
          <p:cNvSpPr>
            <a:spLocks noChangeArrowheads="1"/>
          </p:cNvSpPr>
          <p:nvPr/>
        </p:nvSpPr>
        <p:spPr bwMode="auto">
          <a:xfrm>
            <a:off x="5972175" y="3581400"/>
            <a:ext cx="2590800" cy="1905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3340" name="Text Box 28"/>
          <p:cNvSpPr txBox="1">
            <a:spLocks noChangeArrowheads="1"/>
          </p:cNvSpPr>
          <p:nvPr/>
        </p:nvSpPr>
        <p:spPr bwMode="auto">
          <a:xfrm>
            <a:off x="685800" y="1493838"/>
            <a:ext cx="2438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latin typeface="Arial Rounded MT Bold" pitchFamily="34" charset="0"/>
              </a:rPr>
              <a:t>bathroom</a:t>
            </a:r>
          </a:p>
        </p:txBody>
      </p:sp>
      <p:sp>
        <p:nvSpPr>
          <p:cNvPr id="13341" name="Text Box 29"/>
          <p:cNvSpPr txBox="1">
            <a:spLocks noChangeArrowheads="1"/>
          </p:cNvSpPr>
          <p:nvPr/>
        </p:nvSpPr>
        <p:spPr bwMode="auto">
          <a:xfrm>
            <a:off x="685800" y="3551238"/>
            <a:ext cx="2438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Arial Rounded MT Bold" pitchFamily="34" charset="0"/>
              </a:rPr>
              <a:t>living-room</a:t>
            </a:r>
          </a:p>
        </p:txBody>
      </p:sp>
      <p:sp>
        <p:nvSpPr>
          <p:cNvPr id="13342" name="Text Box 30"/>
          <p:cNvSpPr txBox="1">
            <a:spLocks noChangeArrowheads="1"/>
          </p:cNvSpPr>
          <p:nvPr/>
        </p:nvSpPr>
        <p:spPr bwMode="auto">
          <a:xfrm>
            <a:off x="6019800" y="1493838"/>
            <a:ext cx="2438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latin typeface="Arial Rounded MT Bold" pitchFamily="34" charset="0"/>
              </a:rPr>
              <a:t>bedroom</a:t>
            </a:r>
          </a:p>
        </p:txBody>
      </p:sp>
      <p:sp>
        <p:nvSpPr>
          <p:cNvPr id="13343" name="Text Box 31"/>
          <p:cNvSpPr txBox="1">
            <a:spLocks noChangeArrowheads="1"/>
          </p:cNvSpPr>
          <p:nvPr/>
        </p:nvSpPr>
        <p:spPr bwMode="auto">
          <a:xfrm>
            <a:off x="3352800" y="1447800"/>
            <a:ext cx="2438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latin typeface="Arial Rounded MT Bold" pitchFamily="34" charset="0"/>
              </a:rPr>
              <a:t>bedroom</a:t>
            </a:r>
          </a:p>
        </p:txBody>
      </p:sp>
      <p:sp>
        <p:nvSpPr>
          <p:cNvPr id="13344" name="WordArt 32"/>
          <p:cNvSpPr>
            <a:spLocks noChangeArrowheads="1" noChangeShapeType="1" noTextEdit="1"/>
          </p:cNvSpPr>
          <p:nvPr/>
        </p:nvSpPr>
        <p:spPr bwMode="auto">
          <a:xfrm>
            <a:off x="4191000" y="228600"/>
            <a:ext cx="1295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FF00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13345" name="WordArt 33"/>
          <p:cNvSpPr>
            <a:spLocks noChangeArrowheads="1" noChangeShapeType="1" noTextEdit="1"/>
          </p:cNvSpPr>
          <p:nvPr/>
        </p:nvSpPr>
        <p:spPr bwMode="auto">
          <a:xfrm>
            <a:off x="5867400" y="228600"/>
            <a:ext cx="1066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FF00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13346" name="WordArt 34" descr="90%"/>
          <p:cNvSpPr>
            <a:spLocks noChangeArrowheads="1" noChangeShapeType="1" noTextEdit="1"/>
          </p:cNvSpPr>
          <p:nvPr/>
        </p:nvSpPr>
        <p:spPr bwMode="auto">
          <a:xfrm rot="-1571866">
            <a:off x="457200" y="304800"/>
            <a:ext cx="833438" cy="495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pattFill prst="pct90">
                <a:fgClr>
                  <a:srgbClr val="FF0000"/>
                </a:fgClr>
                <a:bgClr>
                  <a:srgbClr val="FFFFFF"/>
                </a:bgClr>
              </a:pattFill>
              <a:latin typeface="+mn-lt"/>
              <a:ea typeface="+mn-lt"/>
              <a:cs typeface="+mn-lt"/>
            </a:endParaRPr>
          </a:p>
        </p:txBody>
      </p:sp>
      <p:sp>
        <p:nvSpPr>
          <p:cNvPr id="13347" name="AutoShape 35" descr="90%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229600" y="6172200"/>
            <a:ext cx="609600" cy="304800"/>
          </a:xfrm>
          <a:prstGeom prst="chevron">
            <a:avLst>
              <a:gd name="adj" fmla="val 50000"/>
            </a:avLst>
          </a:prstGeom>
          <a:pattFill prst="pct90">
            <a:fgClr>
              <a:srgbClr val="FF0000"/>
            </a:fgClr>
            <a:bgClr>
              <a:schemeClr val="bg1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3348" name="WordArt 36"/>
          <p:cNvSpPr>
            <a:spLocks noChangeArrowheads="1" noChangeShapeType="1" noTextEdit="1"/>
          </p:cNvSpPr>
          <p:nvPr/>
        </p:nvSpPr>
        <p:spPr bwMode="auto">
          <a:xfrm>
            <a:off x="1371600" y="762000"/>
            <a:ext cx="6400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13349" name="Text Box 37"/>
          <p:cNvSpPr txBox="1">
            <a:spLocks noChangeArrowheads="1"/>
          </p:cNvSpPr>
          <p:nvPr/>
        </p:nvSpPr>
        <p:spPr bwMode="auto">
          <a:xfrm>
            <a:off x="3290888" y="3551238"/>
            <a:ext cx="2590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3200" b="1">
              <a:latin typeface="Arial Rounded MT Bold" pitchFamily="34" charset="0"/>
            </a:endParaRPr>
          </a:p>
        </p:txBody>
      </p:sp>
      <p:sp>
        <p:nvSpPr>
          <p:cNvPr id="13350" name="Text Box 38"/>
          <p:cNvSpPr txBox="1">
            <a:spLocks noChangeArrowheads="1"/>
          </p:cNvSpPr>
          <p:nvPr/>
        </p:nvSpPr>
        <p:spPr bwMode="auto">
          <a:xfrm>
            <a:off x="6019800" y="3551238"/>
            <a:ext cx="2438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latin typeface="Arial Rounded MT Bold" pitchFamily="34" charset="0"/>
              </a:rPr>
              <a:t>kitchen</a:t>
            </a:r>
          </a:p>
        </p:txBody>
      </p:sp>
      <p:pic>
        <p:nvPicPr>
          <p:cNvPr id="23577" name="Рисунок 46" descr="ZCV563DX_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3" y="4572000"/>
            <a:ext cx="7143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8" name="Picture 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4071938"/>
            <a:ext cx="71437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9" name="Picture 4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688" y="3929063"/>
            <a:ext cx="8572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0" name="Picture 4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88" y="4286250"/>
            <a:ext cx="111442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1" name="Picture 3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813" y="4286250"/>
            <a:ext cx="19240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2" name="Picture 4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7625" y="4214813"/>
            <a:ext cx="14382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3" name="Picture 3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5800" y="2057400"/>
            <a:ext cx="25146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4" name="Picture 4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429125" y="1928813"/>
            <a:ext cx="161925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5" name="Picture 4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357563" y="2000250"/>
            <a:ext cx="7620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6" name="Picture 4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019800" y="1905000"/>
            <a:ext cx="9842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7" name="Picture 4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858000" y="2571750"/>
            <a:ext cx="16192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8" name="Picture 4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071938" y="2643188"/>
            <a:ext cx="16192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9" name="Picture 4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63" y="4286250"/>
            <a:ext cx="111442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Содержимое 3" descr="P200910201552172860158601.jpg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5" y="3571875"/>
            <a:ext cx="571500" cy="642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91" name="Рисунок 6" descr="b1001386575.jp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071938" y="3714750"/>
            <a:ext cx="1000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3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3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3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33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33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xit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3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0" presetID="47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33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50"/>
                  </p:tgtEl>
                </p:cond>
              </p:nextCondLst>
            </p:seq>
          </p:childTnLst>
        </p:cTn>
      </p:par>
    </p:tnLst>
    <p:bldLst>
      <p:bldP spid="13333" grpId="0" animBg="1"/>
      <p:bldP spid="13340" grpId="0"/>
      <p:bldP spid="13341" grpId="0"/>
      <p:bldP spid="13342" grpId="0"/>
      <p:bldP spid="13343" grpId="0"/>
      <p:bldP spid="13344" grpId="0" animBg="1"/>
      <p:bldP spid="13346" grpId="0" animBg="1"/>
      <p:bldP spid="13347" grpId="0" animBg="1"/>
      <p:bldP spid="13348" grpId="0" animBg="1"/>
      <p:bldP spid="1334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7827</TotalTime>
  <Words>562</Words>
  <Application>Microsoft Office PowerPoint</Application>
  <PresentationFormat>Экран (4:3)</PresentationFormat>
  <Paragraphs>190</Paragraphs>
  <Slides>21</Slides>
  <Notes>3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Трек</vt:lpstr>
      <vt:lpstr>My house.          My room. </vt:lpstr>
      <vt:lpstr>Слайд 2</vt:lpstr>
      <vt:lpstr>Слайд 3</vt:lpstr>
      <vt:lpstr>Слайд 4</vt:lpstr>
      <vt:lpstr>TRUCK</vt:lpstr>
      <vt:lpstr>Слайд 6</vt:lpstr>
      <vt:lpstr>Слайд 7</vt:lpstr>
      <vt:lpstr>Слайд 8</vt:lpstr>
      <vt:lpstr>Слайд 9</vt:lpstr>
      <vt:lpstr>Слайд 10</vt:lpstr>
      <vt:lpstr>Слайд 11</vt:lpstr>
      <vt:lpstr>there is     or   there are</vt:lpstr>
      <vt:lpstr>Let’s sing and dance</vt:lpstr>
      <vt:lpstr>Look, read and underline.</vt:lpstr>
      <vt:lpstr>Look, read and underline.</vt:lpstr>
      <vt:lpstr> Larry’s bedroom </vt:lpstr>
      <vt:lpstr>A letter from larry</vt:lpstr>
      <vt:lpstr>put the sentences in the right order.  (Расставь предложения в нужном порядке ):</vt:lpstr>
      <vt:lpstr>Слайд 19</vt:lpstr>
      <vt:lpstr>Слайд 20</vt:lpstr>
      <vt:lpstr>Thank you for the 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Максим</dc:creator>
  <cp:lastModifiedBy>Учитель</cp:lastModifiedBy>
  <cp:revision>108</cp:revision>
  <dcterms:created xsi:type="dcterms:W3CDTF">2013-01-01T12:23:45Z</dcterms:created>
  <dcterms:modified xsi:type="dcterms:W3CDTF">2014-04-16T06:08:19Z</dcterms:modified>
</cp:coreProperties>
</file>